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5"/>
  </p:notesMasterIdLst>
  <p:sldIdLst>
    <p:sldId id="298" r:id="rId2"/>
    <p:sldId id="258" r:id="rId3"/>
    <p:sldId id="328" r:id="rId4"/>
    <p:sldId id="323" r:id="rId5"/>
    <p:sldId id="324" r:id="rId6"/>
    <p:sldId id="325" r:id="rId7"/>
    <p:sldId id="326" r:id="rId8"/>
    <p:sldId id="327" r:id="rId9"/>
    <p:sldId id="329" r:id="rId10"/>
    <p:sldId id="336" r:id="rId11"/>
    <p:sldId id="333" r:id="rId12"/>
    <p:sldId id="334" r:id="rId13"/>
    <p:sldId id="337" r:id="rId14"/>
    <p:sldId id="332" r:id="rId15"/>
    <p:sldId id="338" r:id="rId16"/>
    <p:sldId id="344" r:id="rId17"/>
    <p:sldId id="331" r:id="rId18"/>
    <p:sldId id="330" r:id="rId19"/>
    <p:sldId id="303" r:id="rId20"/>
    <p:sldId id="304" r:id="rId21"/>
    <p:sldId id="306" r:id="rId22"/>
    <p:sldId id="309" r:id="rId23"/>
    <p:sldId id="310" r:id="rId24"/>
    <p:sldId id="339" r:id="rId25"/>
    <p:sldId id="312" r:id="rId26"/>
    <p:sldId id="340" r:id="rId27"/>
    <p:sldId id="341" r:id="rId28"/>
    <p:sldId id="343" r:id="rId29"/>
    <p:sldId id="342" r:id="rId30"/>
    <p:sldId id="311" r:id="rId31"/>
    <p:sldId id="314" r:id="rId32"/>
    <p:sldId id="315" r:id="rId33"/>
    <p:sldId id="31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4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35199;&#38376;&#23376;\&#27169;&#2241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35199;&#38376;&#23376;\&#27169;&#2241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35199;&#38376;&#23376;\&#27169;&#22411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不同平台指定产品促销分布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促销!$B$2</c:f>
              <c:strCache>
                <c:ptCount val="1"/>
                <c:pt idx="0">
                  <c:v>满减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促销!$C$1:$F$1</c:f>
              <c:strCache>
                <c:ptCount val="4"/>
                <c:pt idx="0">
                  <c:v>平台A</c:v>
                </c:pt>
                <c:pt idx="1">
                  <c:v>平台B</c:v>
                </c:pt>
                <c:pt idx="2">
                  <c:v>平台C</c:v>
                </c:pt>
                <c:pt idx="3">
                  <c:v>平台D</c:v>
                </c:pt>
              </c:strCache>
            </c:strRef>
          </c:cat>
          <c:val>
            <c:numRef>
              <c:f>促销!$C$2:$F$2</c:f>
              <c:numCache>
                <c:formatCode>General</c:formatCode>
                <c:ptCount val="4"/>
                <c:pt idx="0">
                  <c:v>910</c:v>
                </c:pt>
                <c:pt idx="1">
                  <c:v>968</c:v>
                </c:pt>
                <c:pt idx="2">
                  <c:v>967</c:v>
                </c:pt>
                <c:pt idx="3">
                  <c:v>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A7-475F-9654-53C5CFE8EB09}"/>
            </c:ext>
          </c:extLst>
        </c:ser>
        <c:ser>
          <c:idx val="1"/>
          <c:order val="1"/>
          <c:tx>
            <c:strRef>
              <c:f>促销!$B$3</c:f>
              <c:strCache>
                <c:ptCount val="1"/>
                <c:pt idx="0">
                  <c:v>赠品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促销!$C$1:$F$1</c:f>
              <c:strCache>
                <c:ptCount val="4"/>
                <c:pt idx="0">
                  <c:v>平台A</c:v>
                </c:pt>
                <c:pt idx="1">
                  <c:v>平台B</c:v>
                </c:pt>
                <c:pt idx="2">
                  <c:v>平台C</c:v>
                </c:pt>
                <c:pt idx="3">
                  <c:v>平台D</c:v>
                </c:pt>
              </c:strCache>
            </c:strRef>
          </c:cat>
          <c:val>
            <c:numRef>
              <c:f>促销!$C$3:$F$3</c:f>
              <c:numCache>
                <c:formatCode>General</c:formatCode>
                <c:ptCount val="4"/>
                <c:pt idx="0">
                  <c:v>786</c:v>
                </c:pt>
                <c:pt idx="1">
                  <c:v>790</c:v>
                </c:pt>
                <c:pt idx="2">
                  <c:v>720</c:v>
                </c:pt>
                <c:pt idx="3">
                  <c:v>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A7-475F-9654-53C5CFE8EB09}"/>
            </c:ext>
          </c:extLst>
        </c:ser>
        <c:ser>
          <c:idx val="2"/>
          <c:order val="2"/>
          <c:tx>
            <c:strRef>
              <c:f>促销!$B$4</c:f>
              <c:strCache>
                <c:ptCount val="1"/>
                <c:pt idx="0">
                  <c:v>返券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促销!$C$1:$F$1</c:f>
              <c:strCache>
                <c:ptCount val="4"/>
                <c:pt idx="0">
                  <c:v>平台A</c:v>
                </c:pt>
                <c:pt idx="1">
                  <c:v>平台B</c:v>
                </c:pt>
                <c:pt idx="2">
                  <c:v>平台C</c:v>
                </c:pt>
                <c:pt idx="3">
                  <c:v>平台D</c:v>
                </c:pt>
              </c:strCache>
            </c:strRef>
          </c:cat>
          <c:val>
            <c:numRef>
              <c:f>促销!$C$4:$F$4</c:f>
              <c:numCache>
                <c:formatCode>General</c:formatCode>
                <c:ptCount val="4"/>
                <c:pt idx="0">
                  <c:v>688</c:v>
                </c:pt>
                <c:pt idx="1">
                  <c:v>587</c:v>
                </c:pt>
                <c:pt idx="2">
                  <c:v>589</c:v>
                </c:pt>
                <c:pt idx="3">
                  <c:v>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A7-475F-9654-53C5CFE8EB09}"/>
            </c:ext>
          </c:extLst>
        </c:ser>
        <c:ser>
          <c:idx val="3"/>
          <c:order val="3"/>
          <c:tx>
            <c:strRef>
              <c:f>促销!$B$5</c:f>
              <c:strCache>
                <c:ptCount val="1"/>
                <c:pt idx="0">
                  <c:v>加价购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促销!$C$1:$F$1</c:f>
              <c:strCache>
                <c:ptCount val="4"/>
                <c:pt idx="0">
                  <c:v>平台A</c:v>
                </c:pt>
                <c:pt idx="1">
                  <c:v>平台B</c:v>
                </c:pt>
                <c:pt idx="2">
                  <c:v>平台C</c:v>
                </c:pt>
                <c:pt idx="3">
                  <c:v>平台D</c:v>
                </c:pt>
              </c:strCache>
            </c:strRef>
          </c:cat>
          <c:val>
            <c:numRef>
              <c:f>促销!$C$5:$F$5</c:f>
              <c:numCache>
                <c:formatCode>General</c:formatCode>
                <c:ptCount val="4"/>
                <c:pt idx="0">
                  <c:v>492</c:v>
                </c:pt>
                <c:pt idx="1">
                  <c:v>358</c:v>
                </c:pt>
                <c:pt idx="2">
                  <c:v>483</c:v>
                </c:pt>
                <c:pt idx="3">
                  <c:v>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A7-475F-9654-53C5CFE8EB09}"/>
            </c:ext>
          </c:extLst>
        </c:ser>
        <c:ser>
          <c:idx val="4"/>
          <c:order val="4"/>
          <c:tx>
            <c:strRef>
              <c:f>促销!$B$6</c:f>
              <c:strCache>
                <c:ptCount val="1"/>
                <c:pt idx="0">
                  <c:v>手机专享价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促销!$C$1:$F$1</c:f>
              <c:strCache>
                <c:ptCount val="4"/>
                <c:pt idx="0">
                  <c:v>平台A</c:v>
                </c:pt>
                <c:pt idx="1">
                  <c:v>平台B</c:v>
                </c:pt>
                <c:pt idx="2">
                  <c:v>平台C</c:v>
                </c:pt>
                <c:pt idx="3">
                  <c:v>平台D</c:v>
                </c:pt>
              </c:strCache>
            </c:strRef>
          </c:cat>
          <c:val>
            <c:numRef>
              <c:f>促销!$C$6:$F$6</c:f>
              <c:numCache>
                <c:formatCode>General</c:formatCode>
                <c:ptCount val="4"/>
                <c:pt idx="0">
                  <c:v>274</c:v>
                </c:pt>
                <c:pt idx="1">
                  <c:v>242</c:v>
                </c:pt>
                <c:pt idx="2">
                  <c:v>263</c:v>
                </c:pt>
                <c:pt idx="3">
                  <c:v>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A7-475F-9654-53C5CFE8EB09}"/>
            </c:ext>
          </c:extLst>
        </c:ser>
        <c:ser>
          <c:idx val="5"/>
          <c:order val="5"/>
          <c:tx>
            <c:strRef>
              <c:f>促销!$B$7</c:f>
              <c:strCache>
                <c:ptCount val="1"/>
                <c:pt idx="0">
                  <c:v>其他或未促销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促销!$C$1:$F$1</c:f>
              <c:strCache>
                <c:ptCount val="4"/>
                <c:pt idx="0">
                  <c:v>平台A</c:v>
                </c:pt>
                <c:pt idx="1">
                  <c:v>平台B</c:v>
                </c:pt>
                <c:pt idx="2">
                  <c:v>平台C</c:v>
                </c:pt>
                <c:pt idx="3">
                  <c:v>平台D</c:v>
                </c:pt>
              </c:strCache>
            </c:strRef>
          </c:cat>
          <c:val>
            <c:numRef>
              <c:f>促销!$C$7:$F$7</c:f>
              <c:numCache>
                <c:formatCode>General</c:formatCode>
                <c:ptCount val="4"/>
                <c:pt idx="0">
                  <c:v>110</c:v>
                </c:pt>
                <c:pt idx="1">
                  <c:v>164</c:v>
                </c:pt>
                <c:pt idx="2">
                  <c:v>234</c:v>
                </c:pt>
                <c:pt idx="3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A7-475F-9654-53C5CFE8EB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ser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</a:ln>
            <a:effectLst/>
          </c:spPr>
        </c:serLines>
        <c:axId val="1077045455"/>
        <c:axId val="936117359"/>
      </c:barChart>
      <c:catAx>
        <c:axId val="1077045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36117359"/>
        <c:crosses val="autoZero"/>
        <c:auto val="1"/>
        <c:lblAlgn val="ctr"/>
        <c:lblOffset val="100"/>
        <c:noMultiLvlLbl val="0"/>
      </c:catAx>
      <c:valAx>
        <c:axId val="9361173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77045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产品评论正负向对比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竞品对比!$C$1</c:f>
              <c:strCache>
                <c:ptCount val="1"/>
                <c:pt idx="0">
                  <c:v>正向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bg1">
                  <a:alpha val="99000"/>
                </a:schemeClr>
              </a:solidFill>
              <a:ln w="50800" cmpd="dbl">
                <a:solidFill>
                  <a:srgbClr val="00B050"/>
                </a:solidFill>
              </a:ln>
              <a:effectLst/>
            </c:spPr>
          </c:marker>
          <c:xVal>
            <c:numRef>
              <c:f>竞品对比!$E$2:$E$6</c:f>
              <c:numCache>
                <c:formatCode>General</c:formatCode>
                <c:ptCount val="5"/>
                <c:pt idx="0">
                  <c:v>886</c:v>
                </c:pt>
                <c:pt idx="1">
                  <c:v>1043</c:v>
                </c:pt>
                <c:pt idx="2">
                  <c:v>512</c:v>
                </c:pt>
                <c:pt idx="3">
                  <c:v>888</c:v>
                </c:pt>
                <c:pt idx="4">
                  <c:v>202</c:v>
                </c:pt>
              </c:numCache>
            </c:numRef>
          </c:xVal>
          <c:yVal>
            <c:numRef>
              <c:f>竞品对比!$C$2:$C$6</c:f>
              <c:numCache>
                <c:formatCode>General</c:formatCode>
                <c:ptCount val="5"/>
                <c:pt idx="0">
                  <c:v>844</c:v>
                </c:pt>
                <c:pt idx="1">
                  <c:v>959</c:v>
                </c:pt>
                <c:pt idx="2">
                  <c:v>500</c:v>
                </c:pt>
                <c:pt idx="3">
                  <c:v>860</c:v>
                </c:pt>
                <c:pt idx="4">
                  <c:v>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3D5-46BC-82A0-5ECCE9BE28AF}"/>
            </c:ext>
          </c:extLst>
        </c:ser>
        <c:ser>
          <c:idx val="1"/>
          <c:order val="1"/>
          <c:tx>
            <c:strRef>
              <c:f>竞品对比!$D$1</c:f>
              <c:strCache>
                <c:ptCount val="1"/>
                <c:pt idx="0">
                  <c:v>负向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bg1"/>
              </a:solidFill>
              <a:ln w="50800" cmpd="dbl">
                <a:solidFill>
                  <a:srgbClr val="FF0000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1"/>
            <c:plus>
              <c:numRef>
                <c:f>竞品对比!$F$2:$F$6</c:f>
                <c:numCache>
                  <c:formatCode>General</c:formatCode>
                  <c:ptCount val="5"/>
                  <c:pt idx="0">
                    <c:v>802</c:v>
                  </c:pt>
                  <c:pt idx="1">
                    <c:v>875</c:v>
                  </c:pt>
                  <c:pt idx="2">
                    <c:v>488</c:v>
                  </c:pt>
                  <c:pt idx="3">
                    <c:v>832</c:v>
                  </c:pt>
                  <c:pt idx="4">
                    <c:v>198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accent2"/>
                </a:solidFill>
                <a:prstDash val="sysDash"/>
                <a:round/>
              </a:ln>
              <a:effectLst/>
            </c:spPr>
          </c:errBars>
          <c:xVal>
            <c:numRef>
              <c:f>竞品对比!$E$2:$E$6</c:f>
              <c:numCache>
                <c:formatCode>General</c:formatCode>
                <c:ptCount val="5"/>
                <c:pt idx="0">
                  <c:v>886</c:v>
                </c:pt>
                <c:pt idx="1">
                  <c:v>1043</c:v>
                </c:pt>
                <c:pt idx="2">
                  <c:v>512</c:v>
                </c:pt>
                <c:pt idx="3">
                  <c:v>888</c:v>
                </c:pt>
                <c:pt idx="4">
                  <c:v>202</c:v>
                </c:pt>
              </c:numCache>
            </c:numRef>
          </c:xVal>
          <c:yVal>
            <c:numRef>
              <c:f>竞品对比!$D$2:$D$6</c:f>
              <c:numCache>
                <c:formatCode>General</c:formatCode>
                <c:ptCount val="5"/>
                <c:pt idx="0">
                  <c:v>42</c:v>
                </c:pt>
                <c:pt idx="1">
                  <c:v>84</c:v>
                </c:pt>
                <c:pt idx="2">
                  <c:v>12</c:v>
                </c:pt>
                <c:pt idx="3">
                  <c:v>28</c:v>
                </c:pt>
                <c:pt idx="4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3D5-46BC-82A0-5ECCE9BE2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105503"/>
        <c:axId val="34549983"/>
      </c:scatterChart>
      <c:valAx>
        <c:axId val="2751055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4549983"/>
        <c:crossesAt val="-100"/>
        <c:crossBetween val="midCat"/>
      </c:valAx>
      <c:valAx>
        <c:axId val="3454998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75105503"/>
        <c:crossesAt val="0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产品评论情感分布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竞品对比!$C$36</c:f>
              <c:strCache>
                <c:ptCount val="1"/>
                <c:pt idx="0">
                  <c:v>正向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bg1">
                  <a:alpha val="99000"/>
                </a:schemeClr>
              </a:solidFill>
              <a:ln w="50800" cmpd="dbl">
                <a:solidFill>
                  <a:srgbClr val="00B050"/>
                </a:solidFill>
              </a:ln>
              <a:effectLst/>
            </c:spPr>
          </c:marker>
          <c:xVal>
            <c:numRef>
              <c:f>竞品对比!$E$37:$E$43</c:f>
              <c:numCache>
                <c:formatCode>General</c:formatCode>
                <c:ptCount val="7"/>
                <c:pt idx="0">
                  <c:v>997</c:v>
                </c:pt>
                <c:pt idx="1">
                  <c:v>904</c:v>
                </c:pt>
                <c:pt idx="2">
                  <c:v>550</c:v>
                </c:pt>
                <c:pt idx="3">
                  <c:v>902</c:v>
                </c:pt>
                <c:pt idx="4">
                  <c:v>202</c:v>
                </c:pt>
                <c:pt idx="5">
                  <c:v>1451</c:v>
                </c:pt>
                <c:pt idx="6">
                  <c:v>150</c:v>
                </c:pt>
              </c:numCache>
            </c:numRef>
          </c:xVal>
          <c:yVal>
            <c:numRef>
              <c:f>竞品对比!$F$37:$F$43</c:f>
              <c:numCache>
                <c:formatCode>0%</c:formatCode>
                <c:ptCount val="7"/>
                <c:pt idx="0">
                  <c:v>0.94383149448345038</c:v>
                </c:pt>
                <c:pt idx="1">
                  <c:v>0.92146017699115046</c:v>
                </c:pt>
                <c:pt idx="2">
                  <c:v>0.90909090909090906</c:v>
                </c:pt>
                <c:pt idx="3">
                  <c:v>0.95898004434589801</c:v>
                </c:pt>
                <c:pt idx="4">
                  <c:v>0.99009900990099009</c:v>
                </c:pt>
                <c:pt idx="5">
                  <c:v>0.65541006202618879</c:v>
                </c:pt>
                <c:pt idx="6">
                  <c:v>0.66666666666666663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15A-48AE-A4A4-359849ABB978}"/>
            </c:ext>
          </c:extLst>
        </c:ser>
        <c:ser>
          <c:idx val="1"/>
          <c:order val="1"/>
          <c:spPr>
            <a:ln w="19050" cap="rnd">
              <a:solidFill>
                <a:schemeClr val="bg2">
                  <a:lumMod val="40000"/>
                  <a:lumOff val="60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竞品对比!$G$37:$G$38</c:f>
              <c:numCache>
                <c:formatCode>General</c:formatCode>
                <c:ptCount val="2"/>
                <c:pt idx="0">
                  <c:v>800</c:v>
                </c:pt>
                <c:pt idx="1">
                  <c:v>800</c:v>
                </c:pt>
              </c:numCache>
            </c:numRef>
          </c:xVal>
          <c:yVal>
            <c:numRef>
              <c:f>竞品对比!$H$37:$H$38</c:f>
              <c:numCache>
                <c:formatCode>General</c:formatCode>
                <c:ptCount val="2"/>
                <c:pt idx="0">
                  <c:v>0.6</c:v>
                </c:pt>
                <c:pt idx="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15A-48AE-A4A4-359849ABB978}"/>
            </c:ext>
          </c:extLst>
        </c:ser>
        <c:ser>
          <c:idx val="2"/>
          <c:order val="2"/>
          <c:spPr>
            <a:ln w="19050" cap="rnd">
              <a:solidFill>
                <a:schemeClr val="bg2">
                  <a:lumMod val="40000"/>
                  <a:lumOff val="60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竞品对比!$I$37:$I$38</c:f>
              <c:numCache>
                <c:formatCode>General</c:formatCode>
                <c:ptCount val="2"/>
                <c:pt idx="0">
                  <c:v>0</c:v>
                </c:pt>
                <c:pt idx="1">
                  <c:v>1600</c:v>
                </c:pt>
              </c:numCache>
            </c:numRef>
          </c:xVal>
          <c:yVal>
            <c:numRef>
              <c:f>竞品对比!$J$37:$J$38</c:f>
              <c:numCache>
                <c:formatCode>General</c:formatCode>
                <c:ptCount val="2"/>
                <c:pt idx="0">
                  <c:v>0.8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15A-48AE-A4A4-359849ABB9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105503"/>
        <c:axId val="34549983"/>
      </c:scatterChart>
      <c:valAx>
        <c:axId val="275105503"/>
        <c:scaling>
          <c:orientation val="minMax"/>
          <c:max val="160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ys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4549983"/>
        <c:crossesAt val="-100"/>
        <c:crossBetween val="midCat"/>
      </c:valAx>
      <c:valAx>
        <c:axId val="34549983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ysDash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75105503"/>
        <c:crossesAt val="0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AB96FC-5C29-481F-A4C4-251BE7D1897A}" type="doc">
      <dgm:prSet loTypeId="urn:microsoft.com/office/officeart/2005/8/layout/process3#1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0A6F2E60-2E96-4131-A29D-ECBB96DD9754}">
      <dgm:prSet phldrT="[文本]"/>
      <dgm:spPr/>
      <dgm:t>
        <a:bodyPr/>
        <a:lstStyle/>
        <a:p>
          <a:r>
            <a:rPr lang="zh-CN" altLang="en-US" dirty="0"/>
            <a:t>目标人员选定</a:t>
          </a:r>
        </a:p>
      </dgm:t>
    </dgm:pt>
    <dgm:pt modelId="{84228947-0A99-46DF-B14C-044C9F1F1400}" type="parTrans" cxnId="{F96F983F-94FD-47A4-890A-C8716DFCCFBD}">
      <dgm:prSet/>
      <dgm:spPr/>
      <dgm:t>
        <a:bodyPr/>
        <a:lstStyle/>
        <a:p>
          <a:endParaRPr lang="zh-CN" altLang="en-US"/>
        </a:p>
      </dgm:t>
    </dgm:pt>
    <dgm:pt modelId="{FA427B53-1D43-46DA-B7CD-87D20D22D894}" type="sibTrans" cxnId="{F96F983F-94FD-47A4-890A-C8716DFCCFBD}">
      <dgm:prSet/>
      <dgm:spPr/>
      <dgm:t>
        <a:bodyPr/>
        <a:lstStyle/>
        <a:p>
          <a:endParaRPr lang="zh-CN" altLang="en-US"/>
        </a:p>
      </dgm:t>
    </dgm:pt>
    <dgm:pt modelId="{F3F20C0E-B9C5-4648-A383-CEC63D0AB354}">
      <dgm:prSet phldrT="[文本]"/>
      <dgm:spPr/>
      <dgm:t>
        <a:bodyPr/>
        <a:lstStyle/>
        <a:p>
          <a:r>
            <a:rPr lang="zh-CN" altLang="en-US" dirty="0"/>
            <a:t>确定筛选标准</a:t>
          </a:r>
        </a:p>
      </dgm:t>
    </dgm:pt>
    <dgm:pt modelId="{1BCE6B0A-1C72-4885-8482-66C1AD83274B}" type="parTrans" cxnId="{4F07E759-AEBE-48F0-B83D-D9090E5BA07A}">
      <dgm:prSet/>
      <dgm:spPr/>
      <dgm:t>
        <a:bodyPr/>
        <a:lstStyle/>
        <a:p>
          <a:endParaRPr lang="zh-CN" altLang="en-US"/>
        </a:p>
      </dgm:t>
    </dgm:pt>
    <dgm:pt modelId="{B1DA338D-D2F3-4AA9-9FBA-CBE5E4298375}" type="sibTrans" cxnId="{4F07E759-AEBE-48F0-B83D-D9090E5BA07A}">
      <dgm:prSet/>
      <dgm:spPr/>
      <dgm:t>
        <a:bodyPr/>
        <a:lstStyle/>
        <a:p>
          <a:endParaRPr lang="zh-CN" altLang="en-US"/>
        </a:p>
      </dgm:t>
    </dgm:pt>
    <dgm:pt modelId="{B1FAB788-7EA3-445B-B261-251F63A043E7}">
      <dgm:prSet phldrT="[文本]"/>
      <dgm:spPr/>
      <dgm:t>
        <a:bodyPr/>
        <a:lstStyle/>
        <a:p>
          <a:r>
            <a:rPr lang="en-US" altLang="zh-CN" dirty="0"/>
            <a:t>QQ</a:t>
          </a:r>
          <a:r>
            <a:rPr lang="zh-CN" altLang="en-US" dirty="0"/>
            <a:t>研究群运营</a:t>
          </a:r>
        </a:p>
      </dgm:t>
    </dgm:pt>
    <dgm:pt modelId="{7D8B6824-A1E3-4E68-9BB2-9D8A8FC32B19}" type="parTrans" cxnId="{9EDD8E1D-246C-468B-8E29-A1145EC3E341}">
      <dgm:prSet/>
      <dgm:spPr/>
      <dgm:t>
        <a:bodyPr/>
        <a:lstStyle/>
        <a:p>
          <a:endParaRPr lang="zh-CN" altLang="en-US"/>
        </a:p>
      </dgm:t>
    </dgm:pt>
    <dgm:pt modelId="{973405D1-CBD9-4443-9452-1FA6FEE784FB}" type="sibTrans" cxnId="{9EDD8E1D-246C-468B-8E29-A1145EC3E341}">
      <dgm:prSet/>
      <dgm:spPr/>
      <dgm:t>
        <a:bodyPr/>
        <a:lstStyle/>
        <a:p>
          <a:endParaRPr lang="zh-CN" altLang="en-US"/>
        </a:p>
      </dgm:t>
    </dgm:pt>
    <dgm:pt modelId="{1E39480E-F176-440C-9A63-1AD01A75C17D}">
      <dgm:prSet phldrT="[文本]"/>
      <dgm:spPr/>
      <dgm:t>
        <a:bodyPr/>
        <a:lstStyle/>
        <a:p>
          <a:r>
            <a:rPr lang="zh-CN" altLang="en-US" dirty="0"/>
            <a:t>建立由产品经理、潜在用户构成的线上社区</a:t>
          </a:r>
        </a:p>
      </dgm:t>
    </dgm:pt>
    <dgm:pt modelId="{6A202DA6-7FB8-4B09-B193-8019F4C8B88C}" type="parTrans" cxnId="{8322F690-5323-4B2E-BEF8-4A0CDA763AA1}">
      <dgm:prSet/>
      <dgm:spPr/>
      <dgm:t>
        <a:bodyPr/>
        <a:lstStyle/>
        <a:p>
          <a:endParaRPr lang="zh-CN" altLang="en-US"/>
        </a:p>
      </dgm:t>
    </dgm:pt>
    <dgm:pt modelId="{585A1866-14C9-45B5-B7C8-FBC168E9E640}" type="sibTrans" cxnId="{8322F690-5323-4B2E-BEF8-4A0CDA763AA1}">
      <dgm:prSet/>
      <dgm:spPr/>
      <dgm:t>
        <a:bodyPr/>
        <a:lstStyle/>
        <a:p>
          <a:endParaRPr lang="zh-CN" altLang="en-US"/>
        </a:p>
      </dgm:t>
    </dgm:pt>
    <dgm:pt modelId="{61877576-6303-4515-8CE4-71F023F48F77}">
      <dgm:prSet phldrT="[文本]"/>
      <dgm:spPr/>
      <dgm:t>
        <a:bodyPr/>
        <a:lstStyle/>
        <a:p>
          <a:r>
            <a:rPr lang="zh-CN" altLang="en-US" dirty="0"/>
            <a:t>产品原型验证</a:t>
          </a:r>
        </a:p>
      </dgm:t>
    </dgm:pt>
    <dgm:pt modelId="{12ED0A15-5C0B-474D-A241-EECDCD37851B}" type="parTrans" cxnId="{6B1EAC10-C7C6-4E48-B323-6C4BE21F6CF0}">
      <dgm:prSet/>
      <dgm:spPr/>
      <dgm:t>
        <a:bodyPr/>
        <a:lstStyle/>
        <a:p>
          <a:endParaRPr lang="zh-CN" altLang="en-US"/>
        </a:p>
      </dgm:t>
    </dgm:pt>
    <dgm:pt modelId="{EC9D2486-BEAF-4208-98E4-343641A3ABAD}" type="sibTrans" cxnId="{6B1EAC10-C7C6-4E48-B323-6C4BE21F6CF0}">
      <dgm:prSet/>
      <dgm:spPr/>
      <dgm:t>
        <a:bodyPr/>
        <a:lstStyle/>
        <a:p>
          <a:endParaRPr lang="zh-CN" altLang="en-US"/>
        </a:p>
      </dgm:t>
    </dgm:pt>
    <dgm:pt modelId="{531106CA-58A6-4B29-B9B7-3B628767652D}">
      <dgm:prSet phldrT="[文本]"/>
      <dgm:spPr/>
      <dgm:t>
        <a:bodyPr/>
        <a:lstStyle/>
        <a:p>
          <a:r>
            <a:rPr lang="zh-CN" altLang="en-US" dirty="0"/>
            <a:t>产品试用</a:t>
          </a:r>
        </a:p>
      </dgm:t>
    </dgm:pt>
    <dgm:pt modelId="{845DD2DC-347B-43E3-A36A-659EEE56C110}" type="parTrans" cxnId="{9A0F3B22-94E0-4F24-AB44-0917E1890C0C}">
      <dgm:prSet/>
      <dgm:spPr/>
      <dgm:t>
        <a:bodyPr/>
        <a:lstStyle/>
        <a:p>
          <a:endParaRPr lang="zh-CN" altLang="en-US"/>
        </a:p>
      </dgm:t>
    </dgm:pt>
    <dgm:pt modelId="{3E9840B1-96EA-4636-A458-02370512EC0D}" type="sibTrans" cxnId="{9A0F3B22-94E0-4F24-AB44-0917E1890C0C}">
      <dgm:prSet/>
      <dgm:spPr/>
      <dgm:t>
        <a:bodyPr/>
        <a:lstStyle/>
        <a:p>
          <a:endParaRPr lang="zh-CN" altLang="en-US"/>
        </a:p>
      </dgm:t>
    </dgm:pt>
    <dgm:pt modelId="{B853439D-5C52-4CA0-921D-184B5AD94777}">
      <dgm:prSet phldrT="[文本]"/>
      <dgm:spPr/>
      <dgm:t>
        <a:bodyPr/>
        <a:lstStyle/>
        <a:p>
          <a:r>
            <a:rPr lang="en-US" altLang="zh-CN" dirty="0"/>
            <a:t>PM</a:t>
          </a:r>
          <a:r>
            <a:rPr lang="zh-CN" altLang="en-US" dirty="0"/>
            <a:t>提交产品概念，听取用户反馈</a:t>
          </a:r>
        </a:p>
      </dgm:t>
    </dgm:pt>
    <dgm:pt modelId="{716FDFD3-86BC-41F3-AB57-491794E6740E}" type="parTrans" cxnId="{1E145506-9B84-4656-8E4A-C8C7A9D73E56}">
      <dgm:prSet/>
      <dgm:spPr/>
      <dgm:t>
        <a:bodyPr/>
        <a:lstStyle/>
        <a:p>
          <a:endParaRPr lang="zh-CN" altLang="en-US"/>
        </a:p>
      </dgm:t>
    </dgm:pt>
    <dgm:pt modelId="{D9317B41-10AC-4464-AA70-26FBA5F94D1D}" type="sibTrans" cxnId="{1E145506-9B84-4656-8E4A-C8C7A9D73E56}">
      <dgm:prSet/>
      <dgm:spPr/>
      <dgm:t>
        <a:bodyPr/>
        <a:lstStyle/>
        <a:p>
          <a:endParaRPr lang="zh-CN" altLang="en-US"/>
        </a:p>
      </dgm:t>
    </dgm:pt>
    <dgm:pt modelId="{02E0FDDB-32F7-469E-A4FD-FD86D9F5ABE5}">
      <dgm:prSet phldrT="[文本]"/>
      <dgm:spPr/>
      <dgm:t>
        <a:bodyPr/>
        <a:lstStyle/>
        <a:p>
          <a:r>
            <a:rPr lang="zh-CN" altLang="en-US" dirty="0"/>
            <a:t>组织线下活动，帮助产品设计熟悉目标用户</a:t>
          </a:r>
        </a:p>
      </dgm:t>
    </dgm:pt>
    <dgm:pt modelId="{4443AE37-F749-4A57-8196-393E688CE346}" type="parTrans" cxnId="{8C68FBF1-C55F-40D6-AA7C-6AC9DC0AE6AB}">
      <dgm:prSet/>
      <dgm:spPr/>
      <dgm:t>
        <a:bodyPr/>
        <a:lstStyle/>
        <a:p>
          <a:endParaRPr lang="zh-CN" altLang="en-US"/>
        </a:p>
      </dgm:t>
    </dgm:pt>
    <dgm:pt modelId="{297E6D5D-2D72-4875-8760-1EBC7DEFAF79}" type="sibTrans" cxnId="{8C68FBF1-C55F-40D6-AA7C-6AC9DC0AE6AB}">
      <dgm:prSet/>
      <dgm:spPr/>
      <dgm:t>
        <a:bodyPr/>
        <a:lstStyle/>
        <a:p>
          <a:endParaRPr lang="zh-CN" altLang="en-US"/>
        </a:p>
      </dgm:t>
    </dgm:pt>
    <dgm:pt modelId="{50DC7B6E-FED8-4FC3-9BB7-2E8C082F2C85}">
      <dgm:prSet phldrT="[文本]"/>
      <dgm:spPr/>
      <dgm:t>
        <a:bodyPr/>
        <a:lstStyle/>
        <a:p>
          <a:r>
            <a:rPr lang="zh-CN" altLang="en-US" dirty="0"/>
            <a:t>设计全程参与奖励机制</a:t>
          </a:r>
        </a:p>
      </dgm:t>
    </dgm:pt>
    <dgm:pt modelId="{7592FAE7-0F3F-488A-A057-1651016275CB}" type="parTrans" cxnId="{AB3484A8-A4CA-4E67-9461-6ADF207B108B}">
      <dgm:prSet/>
      <dgm:spPr/>
      <dgm:t>
        <a:bodyPr/>
        <a:lstStyle/>
        <a:p>
          <a:endParaRPr lang="zh-CN" altLang="en-US"/>
        </a:p>
      </dgm:t>
    </dgm:pt>
    <dgm:pt modelId="{795872F6-DD9B-426F-BB2C-19CAEA8F09AF}" type="sibTrans" cxnId="{AB3484A8-A4CA-4E67-9461-6ADF207B108B}">
      <dgm:prSet/>
      <dgm:spPr/>
      <dgm:t>
        <a:bodyPr/>
        <a:lstStyle/>
        <a:p>
          <a:endParaRPr lang="zh-CN" altLang="en-US"/>
        </a:p>
      </dgm:t>
    </dgm:pt>
    <dgm:pt modelId="{E7783903-C16F-490B-83E0-B8BEBAFA4121}">
      <dgm:prSet phldrT="[文本]"/>
      <dgm:spPr/>
      <dgm:t>
        <a:bodyPr/>
        <a:lstStyle/>
        <a:p>
          <a:r>
            <a:rPr lang="zh-CN" altLang="en-US" dirty="0"/>
            <a:t>确定潜在消费者招募渠道</a:t>
          </a:r>
        </a:p>
      </dgm:t>
    </dgm:pt>
    <dgm:pt modelId="{1B19868F-CBA2-4B64-9AFD-4621C998C8EF}" type="parTrans" cxnId="{2D78C60B-B4CC-489D-ACA8-EA00D65AFF76}">
      <dgm:prSet/>
      <dgm:spPr/>
      <dgm:t>
        <a:bodyPr/>
        <a:lstStyle/>
        <a:p>
          <a:endParaRPr lang="zh-CN" altLang="en-US"/>
        </a:p>
      </dgm:t>
    </dgm:pt>
    <dgm:pt modelId="{4F1A5898-082E-406F-8D19-27ACB72ED07C}" type="sibTrans" cxnId="{2D78C60B-B4CC-489D-ACA8-EA00D65AFF76}">
      <dgm:prSet/>
      <dgm:spPr/>
      <dgm:t>
        <a:bodyPr/>
        <a:lstStyle/>
        <a:p>
          <a:endParaRPr lang="zh-CN" altLang="en-US"/>
        </a:p>
      </dgm:t>
    </dgm:pt>
    <dgm:pt modelId="{4B30F814-4D86-4A42-B504-49D32D7A7899}">
      <dgm:prSet phldrT="[文本]"/>
      <dgm:spPr/>
      <dgm:t>
        <a:bodyPr/>
        <a:lstStyle/>
        <a:p>
          <a:r>
            <a:rPr lang="zh-CN" altLang="en-US" dirty="0"/>
            <a:t>采集数据和确定人员名单</a:t>
          </a:r>
        </a:p>
      </dgm:t>
    </dgm:pt>
    <dgm:pt modelId="{7D0D4223-E605-409C-80BA-323495B2BBF1}" type="parTrans" cxnId="{90E63552-9FC5-4B5E-99CA-0E98A13462AF}">
      <dgm:prSet/>
      <dgm:spPr/>
      <dgm:t>
        <a:bodyPr/>
        <a:lstStyle/>
        <a:p>
          <a:endParaRPr lang="zh-CN" altLang="en-US"/>
        </a:p>
      </dgm:t>
    </dgm:pt>
    <dgm:pt modelId="{14198745-36C3-47DE-A4FE-BDD115408C04}" type="sibTrans" cxnId="{90E63552-9FC5-4B5E-99CA-0E98A13462AF}">
      <dgm:prSet/>
      <dgm:spPr/>
      <dgm:t>
        <a:bodyPr/>
        <a:lstStyle/>
        <a:p>
          <a:endParaRPr lang="zh-CN" altLang="en-US"/>
        </a:p>
      </dgm:t>
    </dgm:pt>
    <dgm:pt modelId="{7883B70A-B066-4B9A-A2CC-BD4AF23A948C}">
      <dgm:prSet phldrT="[文本]"/>
      <dgm:spPr/>
      <dgm:t>
        <a:bodyPr/>
        <a:lstStyle/>
        <a:p>
          <a:r>
            <a:rPr lang="zh-CN" altLang="en-US" dirty="0"/>
            <a:t>邀请加入产品创新社区</a:t>
          </a:r>
        </a:p>
      </dgm:t>
    </dgm:pt>
    <dgm:pt modelId="{F4A4B908-894D-46D3-AE70-19A10956992D}" type="parTrans" cxnId="{9959A432-E45F-4899-A40D-A558F48A97D6}">
      <dgm:prSet/>
      <dgm:spPr/>
      <dgm:t>
        <a:bodyPr/>
        <a:lstStyle/>
        <a:p>
          <a:endParaRPr lang="zh-CN" altLang="en-US"/>
        </a:p>
      </dgm:t>
    </dgm:pt>
    <dgm:pt modelId="{ACBD9EF7-22EC-4489-BB98-0CED40CBF9E1}" type="sibTrans" cxnId="{9959A432-E45F-4899-A40D-A558F48A97D6}">
      <dgm:prSet/>
      <dgm:spPr/>
      <dgm:t>
        <a:bodyPr/>
        <a:lstStyle/>
        <a:p>
          <a:endParaRPr lang="zh-CN" altLang="en-US"/>
        </a:p>
      </dgm:t>
    </dgm:pt>
    <dgm:pt modelId="{9BD766A7-BE76-41A3-88DA-B3D5B6F4D544}">
      <dgm:prSet phldrT="[文本]"/>
      <dgm:spPr/>
      <dgm:t>
        <a:bodyPr/>
        <a:lstStyle/>
        <a:p>
          <a:r>
            <a:rPr lang="zh-CN" altLang="en-US" dirty="0"/>
            <a:t>听取反馈</a:t>
          </a:r>
        </a:p>
      </dgm:t>
    </dgm:pt>
    <dgm:pt modelId="{29BD9D05-1DAD-4951-B9F0-6B60E3A2073A}" type="parTrans" cxnId="{5FD4EB58-CE6D-4148-98AD-58A01F89073B}">
      <dgm:prSet/>
      <dgm:spPr/>
      <dgm:t>
        <a:bodyPr/>
        <a:lstStyle/>
        <a:p>
          <a:endParaRPr lang="zh-CN" altLang="en-US"/>
        </a:p>
      </dgm:t>
    </dgm:pt>
    <dgm:pt modelId="{E896B09F-1EA1-493F-BC5B-04AB5700DE15}" type="sibTrans" cxnId="{5FD4EB58-CE6D-4148-98AD-58A01F89073B}">
      <dgm:prSet/>
      <dgm:spPr/>
      <dgm:t>
        <a:bodyPr/>
        <a:lstStyle/>
        <a:p>
          <a:endParaRPr lang="zh-CN" altLang="en-US"/>
        </a:p>
      </dgm:t>
    </dgm:pt>
    <dgm:pt modelId="{3B9D0F66-AD4B-4652-8930-402C3B2D2F71}" type="pres">
      <dgm:prSet presAssocID="{2BAB96FC-5C29-481F-A4C4-251BE7D1897A}" presName="linearFlow" presStyleCnt="0">
        <dgm:presLayoutVars>
          <dgm:dir/>
          <dgm:animLvl val="lvl"/>
          <dgm:resizeHandles val="exact"/>
        </dgm:presLayoutVars>
      </dgm:prSet>
      <dgm:spPr/>
    </dgm:pt>
    <dgm:pt modelId="{8264AAF3-C04E-4E2B-9FD7-587A6C015007}" type="pres">
      <dgm:prSet presAssocID="{0A6F2E60-2E96-4131-A29D-ECBB96DD9754}" presName="composite" presStyleCnt="0"/>
      <dgm:spPr/>
    </dgm:pt>
    <dgm:pt modelId="{E1D5B32F-0804-477F-9041-A9B76FEB5382}" type="pres">
      <dgm:prSet presAssocID="{0A6F2E60-2E96-4131-A29D-ECBB96DD975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FFB0120-BFCC-407D-8474-29CE024C6A90}" type="pres">
      <dgm:prSet presAssocID="{0A6F2E60-2E96-4131-A29D-ECBB96DD9754}" presName="parSh" presStyleLbl="node1" presStyleIdx="0" presStyleCnt="3"/>
      <dgm:spPr/>
    </dgm:pt>
    <dgm:pt modelId="{CFA7844A-D12C-4112-A80F-3CFA7D1843DF}" type="pres">
      <dgm:prSet presAssocID="{0A6F2E60-2E96-4131-A29D-ECBB96DD9754}" presName="desTx" presStyleLbl="fgAcc1" presStyleIdx="0" presStyleCnt="3">
        <dgm:presLayoutVars>
          <dgm:bulletEnabled val="1"/>
        </dgm:presLayoutVars>
      </dgm:prSet>
      <dgm:spPr/>
    </dgm:pt>
    <dgm:pt modelId="{F35741F9-87B2-460E-B215-BA571B351B94}" type="pres">
      <dgm:prSet presAssocID="{FA427B53-1D43-46DA-B7CD-87D20D22D894}" presName="sibTrans" presStyleLbl="sibTrans2D1" presStyleIdx="0" presStyleCnt="2"/>
      <dgm:spPr/>
    </dgm:pt>
    <dgm:pt modelId="{9B9D2E91-F0C0-4491-976F-6AD8B1BF3CBD}" type="pres">
      <dgm:prSet presAssocID="{FA427B53-1D43-46DA-B7CD-87D20D22D894}" presName="connTx" presStyleLbl="sibTrans2D1" presStyleIdx="0" presStyleCnt="2"/>
      <dgm:spPr/>
    </dgm:pt>
    <dgm:pt modelId="{985A248A-3019-4CD4-9D41-E683A47956CA}" type="pres">
      <dgm:prSet presAssocID="{B1FAB788-7EA3-445B-B261-251F63A043E7}" presName="composite" presStyleCnt="0"/>
      <dgm:spPr/>
    </dgm:pt>
    <dgm:pt modelId="{56E992EB-8152-48FA-A1DA-115447588421}" type="pres">
      <dgm:prSet presAssocID="{B1FAB788-7EA3-445B-B261-251F63A043E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1B4FD61-F6BC-407A-8645-26A2316E0B31}" type="pres">
      <dgm:prSet presAssocID="{B1FAB788-7EA3-445B-B261-251F63A043E7}" presName="parSh" presStyleLbl="node1" presStyleIdx="1" presStyleCnt="3"/>
      <dgm:spPr/>
    </dgm:pt>
    <dgm:pt modelId="{66320504-BA2C-49D8-B2CB-49DFDB5BB168}" type="pres">
      <dgm:prSet presAssocID="{B1FAB788-7EA3-445B-B261-251F63A043E7}" presName="desTx" presStyleLbl="fgAcc1" presStyleIdx="1" presStyleCnt="3">
        <dgm:presLayoutVars>
          <dgm:bulletEnabled val="1"/>
        </dgm:presLayoutVars>
      </dgm:prSet>
      <dgm:spPr/>
    </dgm:pt>
    <dgm:pt modelId="{3B02A1D6-6786-436F-87F1-CF402CE11D2B}" type="pres">
      <dgm:prSet presAssocID="{973405D1-CBD9-4443-9452-1FA6FEE784FB}" presName="sibTrans" presStyleLbl="sibTrans2D1" presStyleIdx="1" presStyleCnt="2"/>
      <dgm:spPr/>
    </dgm:pt>
    <dgm:pt modelId="{BE8A8AB8-345F-4203-8A9E-958E82421F1B}" type="pres">
      <dgm:prSet presAssocID="{973405D1-CBD9-4443-9452-1FA6FEE784FB}" presName="connTx" presStyleLbl="sibTrans2D1" presStyleIdx="1" presStyleCnt="2"/>
      <dgm:spPr/>
    </dgm:pt>
    <dgm:pt modelId="{74173798-19F2-4AF0-AEE5-CAECE70B10AC}" type="pres">
      <dgm:prSet presAssocID="{61877576-6303-4515-8CE4-71F023F48F77}" presName="composite" presStyleCnt="0"/>
      <dgm:spPr/>
    </dgm:pt>
    <dgm:pt modelId="{676B3B92-9EF7-4D49-89B4-C9864B95E3C6}" type="pres">
      <dgm:prSet presAssocID="{61877576-6303-4515-8CE4-71F023F48F7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65C4DEE-EF86-45EC-AD73-7CE4FE5EC76B}" type="pres">
      <dgm:prSet presAssocID="{61877576-6303-4515-8CE4-71F023F48F77}" presName="parSh" presStyleLbl="node1" presStyleIdx="2" presStyleCnt="3"/>
      <dgm:spPr/>
    </dgm:pt>
    <dgm:pt modelId="{42917834-AA42-42CC-8D20-C05B6298E544}" type="pres">
      <dgm:prSet presAssocID="{61877576-6303-4515-8CE4-71F023F48F7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96F983F-94FD-47A4-890A-C8716DFCCFBD}" srcId="{2BAB96FC-5C29-481F-A4C4-251BE7D1897A}" destId="{0A6F2E60-2E96-4131-A29D-ECBB96DD9754}" srcOrd="0" destOrd="0" parTransId="{84228947-0A99-46DF-B14C-044C9F1F1400}" sibTransId="{FA427B53-1D43-46DA-B7CD-87D20D22D894}"/>
    <dgm:cxn modelId="{6B1EAC10-C7C6-4E48-B323-6C4BE21F6CF0}" srcId="{2BAB96FC-5C29-481F-A4C4-251BE7D1897A}" destId="{61877576-6303-4515-8CE4-71F023F48F77}" srcOrd="2" destOrd="0" parTransId="{12ED0A15-5C0B-474D-A241-EECDCD37851B}" sibTransId="{EC9D2486-BEAF-4208-98E4-343641A3ABAD}"/>
    <dgm:cxn modelId="{3E9CFF1E-F5DF-4C54-8CC7-9C75A0EE06AF}" type="presOf" srcId="{F3F20C0E-B9C5-4648-A383-CEC63D0AB354}" destId="{CFA7844A-D12C-4112-A80F-3CFA7D1843DF}" srcOrd="0" destOrd="0" presId="urn:microsoft.com/office/officeart/2005/8/layout/process3#1"/>
    <dgm:cxn modelId="{5FD4EB58-CE6D-4148-98AD-58A01F89073B}" srcId="{61877576-6303-4515-8CE4-71F023F48F77}" destId="{9BD766A7-BE76-41A3-88DA-B3D5B6F4D544}" srcOrd="1" destOrd="0" parTransId="{29BD9D05-1DAD-4951-B9F0-6B60E3A2073A}" sibTransId="{E896B09F-1EA1-493F-BC5B-04AB5700DE15}"/>
    <dgm:cxn modelId="{A47E586E-4100-4B23-BEF3-548870993839}" type="presOf" srcId="{E7783903-C16F-490B-83E0-B8BEBAFA4121}" destId="{CFA7844A-D12C-4112-A80F-3CFA7D1843DF}" srcOrd="0" destOrd="1" presId="urn:microsoft.com/office/officeart/2005/8/layout/process3#1"/>
    <dgm:cxn modelId="{8C68FBF1-C55F-40D6-AA7C-6AC9DC0AE6AB}" srcId="{B1FAB788-7EA3-445B-B261-251F63A043E7}" destId="{02E0FDDB-32F7-469E-A4FD-FD86D9F5ABE5}" srcOrd="2" destOrd="0" parTransId="{4443AE37-F749-4A57-8196-393E688CE346}" sibTransId="{297E6D5D-2D72-4875-8760-1EBC7DEFAF79}"/>
    <dgm:cxn modelId="{99B37B0B-25FC-44C9-AF7A-54079784C101}" type="presOf" srcId="{FA427B53-1D43-46DA-B7CD-87D20D22D894}" destId="{9B9D2E91-F0C0-4491-976F-6AD8B1BF3CBD}" srcOrd="1" destOrd="0" presId="urn:microsoft.com/office/officeart/2005/8/layout/process3#1"/>
    <dgm:cxn modelId="{AB3484A8-A4CA-4E67-9461-6ADF207B108B}" srcId="{B1FAB788-7EA3-445B-B261-251F63A043E7}" destId="{50DC7B6E-FED8-4FC3-9BB7-2E8C082F2C85}" srcOrd="3" destOrd="0" parTransId="{7592FAE7-0F3F-488A-A057-1651016275CB}" sibTransId="{795872F6-DD9B-426F-BB2C-19CAEA8F09AF}"/>
    <dgm:cxn modelId="{64584B63-640F-4802-A98E-22103B2BFA44}" type="presOf" srcId="{973405D1-CBD9-4443-9452-1FA6FEE784FB}" destId="{3B02A1D6-6786-436F-87F1-CF402CE11D2B}" srcOrd="0" destOrd="0" presId="urn:microsoft.com/office/officeart/2005/8/layout/process3#1"/>
    <dgm:cxn modelId="{27FDB7CD-D13C-43F1-825A-3FB20DFBD513}" type="presOf" srcId="{1E39480E-F176-440C-9A63-1AD01A75C17D}" destId="{66320504-BA2C-49D8-B2CB-49DFDB5BB168}" srcOrd="0" destOrd="0" presId="urn:microsoft.com/office/officeart/2005/8/layout/process3#1"/>
    <dgm:cxn modelId="{1EDBE8D8-E1D6-45F7-9946-85730D61F1C1}" type="presOf" srcId="{50DC7B6E-FED8-4FC3-9BB7-2E8C082F2C85}" destId="{66320504-BA2C-49D8-B2CB-49DFDB5BB168}" srcOrd="0" destOrd="3" presId="urn:microsoft.com/office/officeart/2005/8/layout/process3#1"/>
    <dgm:cxn modelId="{B6E7C761-F442-452F-8675-390C7884F16E}" type="presOf" srcId="{B853439D-5C52-4CA0-921D-184B5AD94777}" destId="{66320504-BA2C-49D8-B2CB-49DFDB5BB168}" srcOrd="0" destOrd="1" presId="urn:microsoft.com/office/officeart/2005/8/layout/process3#1"/>
    <dgm:cxn modelId="{00F785EF-A251-46BC-9E38-C11BFB2F4B3A}" type="presOf" srcId="{61877576-6303-4515-8CE4-71F023F48F77}" destId="{676B3B92-9EF7-4D49-89B4-C9864B95E3C6}" srcOrd="0" destOrd="0" presId="urn:microsoft.com/office/officeart/2005/8/layout/process3#1"/>
    <dgm:cxn modelId="{8322F690-5323-4B2E-BEF8-4A0CDA763AA1}" srcId="{B1FAB788-7EA3-445B-B261-251F63A043E7}" destId="{1E39480E-F176-440C-9A63-1AD01A75C17D}" srcOrd="0" destOrd="0" parTransId="{6A202DA6-7FB8-4B09-B193-8019F4C8B88C}" sibTransId="{585A1866-14C9-45B5-B7C8-FBC168E9E640}"/>
    <dgm:cxn modelId="{28A5E555-E2EA-4703-BD29-7D1F98CA746A}" type="presOf" srcId="{B1FAB788-7EA3-445B-B261-251F63A043E7}" destId="{56E992EB-8152-48FA-A1DA-115447588421}" srcOrd="0" destOrd="0" presId="urn:microsoft.com/office/officeart/2005/8/layout/process3#1"/>
    <dgm:cxn modelId="{8969729B-22A0-4514-98BE-7205F19CFA0C}" type="presOf" srcId="{0A6F2E60-2E96-4131-A29D-ECBB96DD9754}" destId="{E1D5B32F-0804-477F-9041-A9B76FEB5382}" srcOrd="0" destOrd="0" presId="urn:microsoft.com/office/officeart/2005/8/layout/process3#1"/>
    <dgm:cxn modelId="{93DF61A5-A187-4B35-9ABD-972F5BEF8D4A}" type="presOf" srcId="{4B30F814-4D86-4A42-B504-49D32D7A7899}" destId="{CFA7844A-D12C-4112-A80F-3CFA7D1843DF}" srcOrd="0" destOrd="2" presId="urn:microsoft.com/office/officeart/2005/8/layout/process3#1"/>
    <dgm:cxn modelId="{90E63552-9FC5-4B5E-99CA-0E98A13462AF}" srcId="{0A6F2E60-2E96-4131-A29D-ECBB96DD9754}" destId="{4B30F814-4D86-4A42-B504-49D32D7A7899}" srcOrd="2" destOrd="0" parTransId="{7D0D4223-E605-409C-80BA-323495B2BBF1}" sibTransId="{14198745-36C3-47DE-A4FE-BDD115408C04}"/>
    <dgm:cxn modelId="{9A0F3B22-94E0-4F24-AB44-0917E1890C0C}" srcId="{61877576-6303-4515-8CE4-71F023F48F77}" destId="{531106CA-58A6-4B29-B9B7-3B628767652D}" srcOrd="0" destOrd="0" parTransId="{845DD2DC-347B-43E3-A36A-659EEE56C110}" sibTransId="{3E9840B1-96EA-4636-A458-02370512EC0D}"/>
    <dgm:cxn modelId="{F01B0331-276C-437D-BDA9-DDFD5D875B07}" type="presOf" srcId="{FA427B53-1D43-46DA-B7CD-87D20D22D894}" destId="{F35741F9-87B2-460E-B215-BA571B351B94}" srcOrd="0" destOrd="0" presId="urn:microsoft.com/office/officeart/2005/8/layout/process3#1"/>
    <dgm:cxn modelId="{99B75641-2E36-49EC-9796-BE3A8E064357}" type="presOf" srcId="{2BAB96FC-5C29-481F-A4C4-251BE7D1897A}" destId="{3B9D0F66-AD4B-4652-8930-402C3B2D2F71}" srcOrd="0" destOrd="0" presId="urn:microsoft.com/office/officeart/2005/8/layout/process3#1"/>
    <dgm:cxn modelId="{9959A432-E45F-4899-A40D-A558F48A97D6}" srcId="{0A6F2E60-2E96-4131-A29D-ECBB96DD9754}" destId="{7883B70A-B066-4B9A-A2CC-BD4AF23A948C}" srcOrd="3" destOrd="0" parTransId="{F4A4B908-894D-46D3-AE70-19A10956992D}" sibTransId="{ACBD9EF7-22EC-4489-BB98-0CED40CBF9E1}"/>
    <dgm:cxn modelId="{898E06A1-9752-449B-9170-E1030BC47BF6}" type="presOf" srcId="{7883B70A-B066-4B9A-A2CC-BD4AF23A948C}" destId="{CFA7844A-D12C-4112-A80F-3CFA7D1843DF}" srcOrd="0" destOrd="3" presId="urn:microsoft.com/office/officeart/2005/8/layout/process3#1"/>
    <dgm:cxn modelId="{9EDD8E1D-246C-468B-8E29-A1145EC3E341}" srcId="{2BAB96FC-5C29-481F-A4C4-251BE7D1897A}" destId="{B1FAB788-7EA3-445B-B261-251F63A043E7}" srcOrd="1" destOrd="0" parTransId="{7D8B6824-A1E3-4E68-9BB2-9D8A8FC32B19}" sibTransId="{973405D1-CBD9-4443-9452-1FA6FEE784FB}"/>
    <dgm:cxn modelId="{0F5BF4D2-C8C9-45DF-9B3B-8C09718D2CE2}" type="presOf" srcId="{0A6F2E60-2E96-4131-A29D-ECBB96DD9754}" destId="{2FFB0120-BFCC-407D-8474-29CE024C6A90}" srcOrd="1" destOrd="0" presId="urn:microsoft.com/office/officeart/2005/8/layout/process3#1"/>
    <dgm:cxn modelId="{2500AEE8-158E-4168-8612-582FE05C1ACD}" type="presOf" srcId="{531106CA-58A6-4B29-B9B7-3B628767652D}" destId="{42917834-AA42-42CC-8D20-C05B6298E544}" srcOrd="0" destOrd="0" presId="urn:microsoft.com/office/officeart/2005/8/layout/process3#1"/>
    <dgm:cxn modelId="{9B7584F1-1F73-49BF-AD53-DB90336EA4B9}" type="presOf" srcId="{02E0FDDB-32F7-469E-A4FD-FD86D9F5ABE5}" destId="{66320504-BA2C-49D8-B2CB-49DFDB5BB168}" srcOrd="0" destOrd="2" presId="urn:microsoft.com/office/officeart/2005/8/layout/process3#1"/>
    <dgm:cxn modelId="{2D78C60B-B4CC-489D-ACA8-EA00D65AFF76}" srcId="{0A6F2E60-2E96-4131-A29D-ECBB96DD9754}" destId="{E7783903-C16F-490B-83E0-B8BEBAFA4121}" srcOrd="1" destOrd="0" parTransId="{1B19868F-CBA2-4B64-9AFD-4621C998C8EF}" sibTransId="{4F1A5898-082E-406F-8D19-27ACB72ED07C}"/>
    <dgm:cxn modelId="{B038C949-BDB2-46D6-B6C8-FF9BCB390D74}" type="presOf" srcId="{973405D1-CBD9-4443-9452-1FA6FEE784FB}" destId="{BE8A8AB8-345F-4203-8A9E-958E82421F1B}" srcOrd="1" destOrd="0" presId="urn:microsoft.com/office/officeart/2005/8/layout/process3#1"/>
    <dgm:cxn modelId="{554D04C6-ECB2-48AF-A58A-24952268414C}" type="presOf" srcId="{B1FAB788-7EA3-445B-B261-251F63A043E7}" destId="{51B4FD61-F6BC-407A-8645-26A2316E0B31}" srcOrd="1" destOrd="0" presId="urn:microsoft.com/office/officeart/2005/8/layout/process3#1"/>
    <dgm:cxn modelId="{1E145506-9B84-4656-8E4A-C8C7A9D73E56}" srcId="{B1FAB788-7EA3-445B-B261-251F63A043E7}" destId="{B853439D-5C52-4CA0-921D-184B5AD94777}" srcOrd="1" destOrd="0" parTransId="{716FDFD3-86BC-41F3-AB57-491794E6740E}" sibTransId="{D9317B41-10AC-4464-AA70-26FBA5F94D1D}"/>
    <dgm:cxn modelId="{BD97814B-B38D-4748-8815-FBE43A23E8AC}" type="presOf" srcId="{9BD766A7-BE76-41A3-88DA-B3D5B6F4D544}" destId="{42917834-AA42-42CC-8D20-C05B6298E544}" srcOrd="0" destOrd="1" presId="urn:microsoft.com/office/officeart/2005/8/layout/process3#1"/>
    <dgm:cxn modelId="{4F07E759-AEBE-48F0-B83D-D9090E5BA07A}" srcId="{0A6F2E60-2E96-4131-A29D-ECBB96DD9754}" destId="{F3F20C0E-B9C5-4648-A383-CEC63D0AB354}" srcOrd="0" destOrd="0" parTransId="{1BCE6B0A-1C72-4885-8482-66C1AD83274B}" sibTransId="{B1DA338D-D2F3-4AA9-9FBA-CBE5E4298375}"/>
    <dgm:cxn modelId="{089A1A0E-D992-45EC-810B-DFB12EF08AF3}" type="presOf" srcId="{61877576-6303-4515-8CE4-71F023F48F77}" destId="{F65C4DEE-EF86-45EC-AD73-7CE4FE5EC76B}" srcOrd="1" destOrd="0" presId="urn:microsoft.com/office/officeart/2005/8/layout/process3#1"/>
    <dgm:cxn modelId="{1F94F862-E51E-42E2-89C4-8C6716A77EFE}" type="presParOf" srcId="{3B9D0F66-AD4B-4652-8930-402C3B2D2F71}" destId="{8264AAF3-C04E-4E2B-9FD7-587A6C015007}" srcOrd="0" destOrd="0" presId="urn:microsoft.com/office/officeart/2005/8/layout/process3#1"/>
    <dgm:cxn modelId="{2552CF10-89F9-4500-BC8D-85867DA7F1FE}" type="presParOf" srcId="{8264AAF3-C04E-4E2B-9FD7-587A6C015007}" destId="{E1D5B32F-0804-477F-9041-A9B76FEB5382}" srcOrd="0" destOrd="0" presId="urn:microsoft.com/office/officeart/2005/8/layout/process3#1"/>
    <dgm:cxn modelId="{4EC0A7D4-4BDA-4F22-BDA5-46BC1C8FB238}" type="presParOf" srcId="{8264AAF3-C04E-4E2B-9FD7-587A6C015007}" destId="{2FFB0120-BFCC-407D-8474-29CE024C6A90}" srcOrd="1" destOrd="0" presId="urn:microsoft.com/office/officeart/2005/8/layout/process3#1"/>
    <dgm:cxn modelId="{2527F16D-6894-4DB6-AEAF-C3AE8D7E64A8}" type="presParOf" srcId="{8264AAF3-C04E-4E2B-9FD7-587A6C015007}" destId="{CFA7844A-D12C-4112-A80F-3CFA7D1843DF}" srcOrd="2" destOrd="0" presId="urn:microsoft.com/office/officeart/2005/8/layout/process3#1"/>
    <dgm:cxn modelId="{3F348EE5-EF05-4CD8-8FE2-667F75E09F89}" type="presParOf" srcId="{3B9D0F66-AD4B-4652-8930-402C3B2D2F71}" destId="{F35741F9-87B2-460E-B215-BA571B351B94}" srcOrd="1" destOrd="0" presId="urn:microsoft.com/office/officeart/2005/8/layout/process3#1"/>
    <dgm:cxn modelId="{B9A45BF8-342E-4AE6-B0BC-272B82809693}" type="presParOf" srcId="{F35741F9-87B2-460E-B215-BA571B351B94}" destId="{9B9D2E91-F0C0-4491-976F-6AD8B1BF3CBD}" srcOrd="0" destOrd="0" presId="urn:microsoft.com/office/officeart/2005/8/layout/process3#1"/>
    <dgm:cxn modelId="{389AB3F6-3785-4115-962A-1CFB2D453CDE}" type="presParOf" srcId="{3B9D0F66-AD4B-4652-8930-402C3B2D2F71}" destId="{985A248A-3019-4CD4-9D41-E683A47956CA}" srcOrd="2" destOrd="0" presId="urn:microsoft.com/office/officeart/2005/8/layout/process3#1"/>
    <dgm:cxn modelId="{00477E96-0911-40C1-A66C-C7BE237B7B4C}" type="presParOf" srcId="{985A248A-3019-4CD4-9D41-E683A47956CA}" destId="{56E992EB-8152-48FA-A1DA-115447588421}" srcOrd="0" destOrd="0" presId="urn:microsoft.com/office/officeart/2005/8/layout/process3#1"/>
    <dgm:cxn modelId="{8E7474B5-572F-4E1A-9CFD-2474AF70147D}" type="presParOf" srcId="{985A248A-3019-4CD4-9D41-E683A47956CA}" destId="{51B4FD61-F6BC-407A-8645-26A2316E0B31}" srcOrd="1" destOrd="0" presId="urn:microsoft.com/office/officeart/2005/8/layout/process3#1"/>
    <dgm:cxn modelId="{81B61DDC-6E39-40B6-9874-DBA69BABD89A}" type="presParOf" srcId="{985A248A-3019-4CD4-9D41-E683A47956CA}" destId="{66320504-BA2C-49D8-B2CB-49DFDB5BB168}" srcOrd="2" destOrd="0" presId="urn:microsoft.com/office/officeart/2005/8/layout/process3#1"/>
    <dgm:cxn modelId="{F84113CE-E1DA-4383-9FFF-0C1A9F80AB5F}" type="presParOf" srcId="{3B9D0F66-AD4B-4652-8930-402C3B2D2F71}" destId="{3B02A1D6-6786-436F-87F1-CF402CE11D2B}" srcOrd="3" destOrd="0" presId="urn:microsoft.com/office/officeart/2005/8/layout/process3#1"/>
    <dgm:cxn modelId="{19AE1BAB-64CE-478C-A7B3-41093B1BC54E}" type="presParOf" srcId="{3B02A1D6-6786-436F-87F1-CF402CE11D2B}" destId="{BE8A8AB8-345F-4203-8A9E-958E82421F1B}" srcOrd="0" destOrd="0" presId="urn:microsoft.com/office/officeart/2005/8/layout/process3#1"/>
    <dgm:cxn modelId="{1D15E09F-2039-4814-85D9-41180A0A03AF}" type="presParOf" srcId="{3B9D0F66-AD4B-4652-8930-402C3B2D2F71}" destId="{74173798-19F2-4AF0-AEE5-CAECE70B10AC}" srcOrd="4" destOrd="0" presId="urn:microsoft.com/office/officeart/2005/8/layout/process3#1"/>
    <dgm:cxn modelId="{C64555FE-7D24-4729-863D-8E58207ED538}" type="presParOf" srcId="{74173798-19F2-4AF0-AEE5-CAECE70B10AC}" destId="{676B3B92-9EF7-4D49-89B4-C9864B95E3C6}" srcOrd="0" destOrd="0" presId="urn:microsoft.com/office/officeart/2005/8/layout/process3#1"/>
    <dgm:cxn modelId="{FE93214A-83A3-42AE-8499-E533D70BA130}" type="presParOf" srcId="{74173798-19F2-4AF0-AEE5-CAECE70B10AC}" destId="{F65C4DEE-EF86-45EC-AD73-7CE4FE5EC76B}" srcOrd="1" destOrd="0" presId="urn:microsoft.com/office/officeart/2005/8/layout/process3#1"/>
    <dgm:cxn modelId="{B88A3885-D44E-4339-881C-8C9960C0B17B}" type="presParOf" srcId="{74173798-19F2-4AF0-AEE5-CAECE70B10AC}" destId="{42917834-AA42-42CC-8D20-C05B6298E544}" srcOrd="2" destOrd="0" presId="urn:microsoft.com/office/officeart/2005/8/layout/process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D9152-AC7F-4984-8F2A-9D13407EF9D9}" type="doc">
      <dgm:prSet loTypeId="urn:microsoft.com/office/officeart/2011/layout/Tab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C3134F1-AEFD-47D7-8861-75C93C36D628}">
      <dgm:prSet phldrT="[文本]" custT="1"/>
      <dgm:spPr>
        <a:solidFill>
          <a:srgbClr val="00374B"/>
        </a:solidFill>
        <a:ln>
          <a:noFill/>
        </a:ln>
      </dgm:spPr>
      <dgm:t>
        <a:bodyPr/>
        <a:lstStyle/>
        <a:p>
          <a:r>
            <a:rPr lang="zh-CN" alt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客户经理</a:t>
          </a:r>
        </a:p>
      </dgm:t>
    </dgm:pt>
    <dgm:pt modelId="{0C567A61-D359-47CF-98EB-21070F3CAA20}" type="parTrans" cxnId="{9206D32F-3605-4F4A-82A7-AA58612248FA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4B68D28E-98AA-48FC-93B4-A6AE248A219A}" type="sibTrans" cxnId="{9206D32F-3605-4F4A-82A7-AA58612248FA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CF0AA123-9BD9-4E84-911A-9D6D11CEE8B1}">
      <dgm:prSet phldrT="[文本]" custT="1"/>
      <dgm:spPr/>
      <dgm:t>
        <a:bodyPr/>
        <a:lstStyle/>
        <a:p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 于会平</a:t>
          </a:r>
        </a:p>
      </dgm:t>
    </dgm:pt>
    <dgm:pt modelId="{A622BA7A-3B94-4D69-B923-01A5644E37EA}" type="parTrans" cxnId="{781E154F-4D86-42BC-884D-746549BE5741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17EFD908-2DB4-4249-92B4-60FDDD86F02C}" type="sibTrans" cxnId="{781E154F-4D86-42BC-884D-746549BE5741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EB49D4BB-C373-46CA-811C-8973B8431714}">
      <dgm:prSet phldrT="[文本]" custT="1"/>
      <dgm:spPr/>
      <dgm:t>
        <a:bodyPr/>
        <a:lstStyle/>
        <a:p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吉林大学，统计学学士</a:t>
          </a:r>
        </a:p>
      </dgm:t>
    </dgm:pt>
    <dgm:pt modelId="{7A3731AD-79F7-49FD-AEC5-06A48F7ACAE2}" type="parTrans" cxnId="{E8A793C8-B311-4972-92E8-C91F5DC317BB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600E3768-3E72-4480-8668-7390C1E1B4A3}" type="sibTrans" cxnId="{E8A793C8-B311-4972-92E8-C91F5DC317BB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083ADFAF-9009-436A-9002-9E156C220C36}">
      <dgm:prSet phldrT="[文本]" custT="1"/>
      <dgm:spPr>
        <a:solidFill>
          <a:srgbClr val="2EA5B3"/>
        </a:solidFill>
        <a:ln>
          <a:noFill/>
        </a:ln>
      </dgm:spPr>
      <dgm:t>
        <a:bodyPr/>
        <a:lstStyle/>
        <a:p>
          <a:r>
            <a:rPr lang="zh-CN" alt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系统工程师</a:t>
          </a:r>
        </a:p>
      </dgm:t>
    </dgm:pt>
    <dgm:pt modelId="{24182CD7-44F6-474D-9D57-52ADB0C98E55}" type="parTrans" cxnId="{878D4719-979F-48C9-BF56-3B2985457CEA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A5254114-F212-47F1-AC6E-DF1B7CFD2815}" type="sibTrans" cxnId="{878D4719-979F-48C9-BF56-3B2985457CEA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E1B84ED1-1889-4D84-A9C9-8F36E29A08F0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dirty="0">
              <a:latin typeface="微软雅黑" pitchFamily="34" charset="-122"/>
              <a:ea typeface="微软雅黑" pitchFamily="34" charset="-122"/>
            </a:rPr>
            <a:t>章照</a:t>
          </a:r>
        </a:p>
      </dgm:t>
    </dgm:pt>
    <dgm:pt modelId="{09D4B757-17B9-4C4F-9C8A-11544BB5E88C}" type="parTrans" cxnId="{D36A3166-A99C-415E-A9E6-1EAD91B0791F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C290A396-6AFB-4DD3-B6BE-DBD2A900CCD4}" type="sibTrans" cxnId="{D36A3166-A99C-415E-A9E6-1EAD91B0791F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74785CB2-C3E8-48BB-BA2F-9BE1F3F22D62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东北大学，计算机科学学士</a:t>
          </a:r>
        </a:p>
      </dgm:t>
    </dgm:pt>
    <dgm:pt modelId="{B8D24FA3-AAA4-4BAE-917C-D709DCA839C5}" type="parTrans" cxnId="{4620D20D-7DD7-4802-AC04-A6117F9E09A5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EBC58B34-1E1E-4D72-8B4B-FFD2FE40BF64}" type="sibTrans" cxnId="{4620D20D-7DD7-4802-AC04-A6117F9E09A5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489EF3EE-2FD0-4946-9CD9-2F33A13B4412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曾经在</a:t>
          </a:r>
          <a:r>
            <a:rPr lang="en-US" altLang="zh-CN" sz="1200" dirty="0" err="1">
              <a:latin typeface="微软雅黑" pitchFamily="34" charset="-122"/>
              <a:ea typeface="微软雅黑" pitchFamily="34" charset="-122"/>
            </a:rPr>
            <a:t>RealNetworks</a:t>
          </a:r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，东方通等跨国公司从事信息处理产品的研发工作。</a:t>
          </a:r>
        </a:p>
      </dgm:t>
    </dgm:pt>
    <dgm:pt modelId="{63105760-66A0-46FF-B46D-B55390A4A163}" type="parTrans" cxnId="{5B8D65BD-09CE-425D-B2AD-69B88B61CC70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1924B600-7FAF-4FF7-9EA0-1CFD9D97D50A}" type="sibTrans" cxnId="{5B8D65BD-09CE-425D-B2AD-69B88B61CC70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F8C77873-14F2-41DF-B5DD-1E4395CCFFBA}">
      <dgm:prSet phldrT="[文本]" custT="1"/>
      <dgm:spPr/>
      <dgm:t>
        <a:bodyPr/>
        <a:lstStyle/>
        <a:p>
          <a:r>
            <a:rPr lang="en-US" altLang="zh-CN" sz="1200" dirty="0"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年数据分析经验，</a:t>
          </a:r>
        </a:p>
      </dgm:t>
    </dgm:pt>
    <dgm:pt modelId="{5A036787-53F6-45CB-8852-0BC0E8ED90BE}" type="parTrans" cxnId="{3279D4F6-82F6-405F-9B83-B3B7C5793486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E2E326DD-DD95-4857-B83D-83E2DF6EBF8A}" type="sibTrans" cxnId="{3279D4F6-82F6-405F-9B83-B3B7C5793486}">
      <dgm:prSet/>
      <dgm:spPr/>
      <dgm:t>
        <a:bodyPr/>
        <a:lstStyle/>
        <a:p>
          <a:endParaRPr lang="zh-CN" altLang="en-US" sz="1050">
            <a:latin typeface="微软雅黑" pitchFamily="34" charset="-122"/>
            <a:ea typeface="微软雅黑" pitchFamily="34" charset="-122"/>
          </a:endParaRPr>
        </a:p>
      </dgm:t>
    </dgm:pt>
    <dgm:pt modelId="{674C2630-CE65-4358-A2EA-CFF669919993}">
      <dgm:prSet phldrT="[文本]" custT="1"/>
      <dgm:spPr/>
      <dgm:t>
        <a:bodyPr/>
        <a:lstStyle/>
        <a:p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负责客户需求转化，并带领数据服务专员做数据审核和处理工作。</a:t>
          </a:r>
        </a:p>
      </dgm:t>
    </dgm:pt>
    <dgm:pt modelId="{79B34700-5CD1-49BF-9423-65494B497B17}" type="parTrans" cxnId="{AD15B509-474E-457D-BE86-E1C7769E903E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D327BD60-43EF-47D2-8B4E-86583D3FF96E}" type="sibTrans" cxnId="{AD15B509-474E-457D-BE86-E1C7769E903E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5533BB92-3B3B-4DF9-B0F5-06E7734327B7}" type="pres">
      <dgm:prSet presAssocID="{643D9152-AC7F-4984-8F2A-9D13407EF9D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B4AC336-50E0-468E-8A18-098523DB76A2}" type="pres">
      <dgm:prSet presAssocID="{3C3134F1-AEFD-47D7-8861-75C93C36D628}" presName="composite" presStyleCnt="0"/>
      <dgm:spPr/>
    </dgm:pt>
    <dgm:pt modelId="{B7F9F8AD-B0B1-4C85-BBDF-ED85E61F5DD6}" type="pres">
      <dgm:prSet presAssocID="{3C3134F1-AEFD-47D7-8861-75C93C36D628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523667E-83E5-46F1-B1AB-AD8C7BC21C84}" type="pres">
      <dgm:prSet presAssocID="{3C3134F1-AEFD-47D7-8861-75C93C36D628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8AF07CCC-86B9-42CB-9C81-6A743E9AEFF3}" type="pres">
      <dgm:prSet presAssocID="{3C3134F1-AEFD-47D7-8861-75C93C36D628}" presName="Accent" presStyleLbl="parChTrans1D1" presStyleIdx="0" presStyleCnt="2"/>
      <dgm:spPr/>
    </dgm:pt>
    <dgm:pt modelId="{4E6C1D45-6E14-48B0-A6D7-E7068F1BC7F2}" type="pres">
      <dgm:prSet presAssocID="{3C3134F1-AEFD-47D7-8861-75C93C36D628}" presName="Child" presStyleLbl="revTx" presStyleIdx="1" presStyleCnt="4" custScaleY="86517">
        <dgm:presLayoutVars>
          <dgm:chMax val="0"/>
          <dgm:chPref val="0"/>
          <dgm:bulletEnabled val="1"/>
        </dgm:presLayoutVars>
      </dgm:prSet>
      <dgm:spPr/>
    </dgm:pt>
    <dgm:pt modelId="{A4C74696-7785-48E5-96C4-BFE1CA72824B}" type="pres">
      <dgm:prSet presAssocID="{4B68D28E-98AA-48FC-93B4-A6AE248A219A}" presName="sibTrans" presStyleCnt="0"/>
      <dgm:spPr/>
    </dgm:pt>
    <dgm:pt modelId="{3D1E58D2-49A6-4EAF-98CD-6A2E0A3A4D56}" type="pres">
      <dgm:prSet presAssocID="{083ADFAF-9009-436A-9002-9E156C220C36}" presName="composite" presStyleCnt="0"/>
      <dgm:spPr/>
    </dgm:pt>
    <dgm:pt modelId="{B4188187-58B4-4D51-A38D-D1C00BB5F061}" type="pres">
      <dgm:prSet presAssocID="{083ADFAF-9009-436A-9002-9E156C220C36}" presName="FirstChild" presStyleLbl="revTx" presStyleIdx="2" presStyleCnt="4" custScaleX="97413">
        <dgm:presLayoutVars>
          <dgm:chMax val="0"/>
          <dgm:chPref val="0"/>
          <dgm:bulletEnabled val="1"/>
        </dgm:presLayoutVars>
      </dgm:prSet>
      <dgm:spPr/>
    </dgm:pt>
    <dgm:pt modelId="{907801DD-C7A4-49C8-A9F4-E49F8F200806}" type="pres">
      <dgm:prSet presAssocID="{083ADFAF-9009-436A-9002-9E156C220C36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1A7528A4-85BB-4A89-95FC-874139D2E0E5}" type="pres">
      <dgm:prSet presAssocID="{083ADFAF-9009-436A-9002-9E156C220C36}" presName="Accent" presStyleLbl="parChTrans1D1" presStyleIdx="1" presStyleCnt="2"/>
      <dgm:spPr/>
    </dgm:pt>
    <dgm:pt modelId="{FAF6A94F-775B-43A7-9B75-FAE25E5CE52D}" type="pres">
      <dgm:prSet presAssocID="{083ADFAF-9009-436A-9002-9E156C220C36}" presName="Child" presStyleLbl="revTx" presStyleIdx="3" presStyleCnt="4" custScaleY="72598">
        <dgm:presLayoutVars>
          <dgm:chMax val="0"/>
          <dgm:chPref val="0"/>
          <dgm:bulletEnabled val="1"/>
        </dgm:presLayoutVars>
      </dgm:prSet>
      <dgm:spPr/>
    </dgm:pt>
  </dgm:ptLst>
  <dgm:cxnLst>
    <dgm:cxn modelId="{E8A793C8-B311-4972-92E8-C91F5DC317BB}" srcId="{3C3134F1-AEFD-47D7-8861-75C93C36D628}" destId="{EB49D4BB-C373-46CA-811C-8973B8431714}" srcOrd="1" destOrd="0" parTransId="{7A3731AD-79F7-49FD-AEC5-06A48F7ACAE2}" sibTransId="{600E3768-3E72-4480-8668-7390C1E1B4A3}"/>
    <dgm:cxn modelId="{BD372F14-B1EB-487D-9EF4-F5984DE99A6C}" type="presOf" srcId="{489EF3EE-2FD0-4946-9CD9-2F33A13B4412}" destId="{FAF6A94F-775B-43A7-9B75-FAE25E5CE52D}" srcOrd="0" destOrd="1" presId="urn:microsoft.com/office/officeart/2011/layout/TabList"/>
    <dgm:cxn modelId="{878D4719-979F-48C9-BF56-3B2985457CEA}" srcId="{643D9152-AC7F-4984-8F2A-9D13407EF9D9}" destId="{083ADFAF-9009-436A-9002-9E156C220C36}" srcOrd="1" destOrd="0" parTransId="{24182CD7-44F6-474D-9D57-52ADB0C98E55}" sibTransId="{A5254114-F212-47F1-AC6E-DF1B7CFD2815}"/>
    <dgm:cxn modelId="{4715DBCD-5485-4CB2-90E1-763A1A0756A2}" type="presOf" srcId="{F8C77873-14F2-41DF-B5DD-1E4395CCFFBA}" destId="{4E6C1D45-6E14-48B0-A6D7-E7068F1BC7F2}" srcOrd="0" destOrd="1" presId="urn:microsoft.com/office/officeart/2011/layout/TabList"/>
    <dgm:cxn modelId="{781E154F-4D86-42BC-884D-746549BE5741}" srcId="{3C3134F1-AEFD-47D7-8861-75C93C36D628}" destId="{CF0AA123-9BD9-4E84-911A-9D6D11CEE8B1}" srcOrd="0" destOrd="0" parTransId="{A622BA7A-3B94-4D69-B923-01A5644E37EA}" sibTransId="{17EFD908-2DB4-4249-92B4-60FDDD86F02C}"/>
    <dgm:cxn modelId="{61AA0247-F4E7-455E-88BA-2EB3461AA400}" type="presOf" srcId="{3C3134F1-AEFD-47D7-8861-75C93C36D628}" destId="{8523667E-83E5-46F1-B1AB-AD8C7BC21C84}" srcOrd="0" destOrd="0" presId="urn:microsoft.com/office/officeart/2011/layout/TabList"/>
    <dgm:cxn modelId="{5517FD27-B934-4AF6-82DB-A0D3ACDCAF71}" type="presOf" srcId="{643D9152-AC7F-4984-8F2A-9D13407EF9D9}" destId="{5533BB92-3B3B-4DF9-B0F5-06E7734327B7}" srcOrd="0" destOrd="0" presId="urn:microsoft.com/office/officeart/2011/layout/TabList"/>
    <dgm:cxn modelId="{4620D20D-7DD7-4802-AC04-A6117F9E09A5}" srcId="{083ADFAF-9009-436A-9002-9E156C220C36}" destId="{74785CB2-C3E8-48BB-BA2F-9BE1F3F22D62}" srcOrd="1" destOrd="0" parTransId="{B8D24FA3-AAA4-4BAE-917C-D709DCA839C5}" sibTransId="{EBC58B34-1E1E-4D72-8B4B-FFD2FE40BF64}"/>
    <dgm:cxn modelId="{AD15B509-474E-457D-BE86-E1C7769E903E}" srcId="{3C3134F1-AEFD-47D7-8861-75C93C36D628}" destId="{674C2630-CE65-4358-A2EA-CFF669919993}" srcOrd="3" destOrd="0" parTransId="{79B34700-5CD1-49BF-9423-65494B497B17}" sibTransId="{D327BD60-43EF-47D2-8B4E-86583D3FF96E}"/>
    <dgm:cxn modelId="{9206D32F-3605-4F4A-82A7-AA58612248FA}" srcId="{643D9152-AC7F-4984-8F2A-9D13407EF9D9}" destId="{3C3134F1-AEFD-47D7-8861-75C93C36D628}" srcOrd="0" destOrd="0" parTransId="{0C567A61-D359-47CF-98EB-21070F3CAA20}" sibTransId="{4B68D28E-98AA-48FC-93B4-A6AE248A219A}"/>
    <dgm:cxn modelId="{BFA0C1E4-6D2D-4E92-84C2-C7EE23A73AEB}" type="presOf" srcId="{E1B84ED1-1889-4D84-A9C9-8F36E29A08F0}" destId="{B4188187-58B4-4D51-A38D-D1C00BB5F061}" srcOrd="0" destOrd="0" presId="urn:microsoft.com/office/officeart/2011/layout/TabList"/>
    <dgm:cxn modelId="{1BE7F194-4AAC-4CAD-85EA-8FBDD1CAA802}" type="presOf" srcId="{74785CB2-C3E8-48BB-BA2F-9BE1F3F22D62}" destId="{FAF6A94F-775B-43A7-9B75-FAE25E5CE52D}" srcOrd="0" destOrd="0" presId="urn:microsoft.com/office/officeart/2011/layout/TabList"/>
    <dgm:cxn modelId="{D36A3166-A99C-415E-A9E6-1EAD91B0791F}" srcId="{083ADFAF-9009-436A-9002-9E156C220C36}" destId="{E1B84ED1-1889-4D84-A9C9-8F36E29A08F0}" srcOrd="0" destOrd="0" parTransId="{09D4B757-17B9-4C4F-9C8A-11544BB5E88C}" sibTransId="{C290A396-6AFB-4DD3-B6BE-DBD2A900CCD4}"/>
    <dgm:cxn modelId="{3279D4F6-82F6-405F-9B83-B3B7C5793486}" srcId="{3C3134F1-AEFD-47D7-8861-75C93C36D628}" destId="{F8C77873-14F2-41DF-B5DD-1E4395CCFFBA}" srcOrd="2" destOrd="0" parTransId="{5A036787-53F6-45CB-8852-0BC0E8ED90BE}" sibTransId="{E2E326DD-DD95-4857-B83D-83E2DF6EBF8A}"/>
    <dgm:cxn modelId="{59CDF2F0-1690-4036-8DAF-0352AC6456FE}" type="presOf" srcId="{674C2630-CE65-4358-A2EA-CFF669919993}" destId="{4E6C1D45-6E14-48B0-A6D7-E7068F1BC7F2}" srcOrd="0" destOrd="2" presId="urn:microsoft.com/office/officeart/2011/layout/TabList"/>
    <dgm:cxn modelId="{5B8D65BD-09CE-425D-B2AD-69B88B61CC70}" srcId="{083ADFAF-9009-436A-9002-9E156C220C36}" destId="{489EF3EE-2FD0-4946-9CD9-2F33A13B4412}" srcOrd="2" destOrd="0" parTransId="{63105760-66A0-46FF-B46D-B55390A4A163}" sibTransId="{1924B600-7FAF-4FF7-9EA0-1CFD9D97D50A}"/>
    <dgm:cxn modelId="{747DA9F6-1DBA-4780-92C8-FC30E78F77B4}" type="presOf" srcId="{083ADFAF-9009-436A-9002-9E156C220C36}" destId="{907801DD-C7A4-49C8-A9F4-E49F8F200806}" srcOrd="0" destOrd="0" presId="urn:microsoft.com/office/officeart/2011/layout/TabList"/>
    <dgm:cxn modelId="{88D332FF-DC0D-4230-A35D-25ECD04FD903}" type="presOf" srcId="{CF0AA123-9BD9-4E84-911A-9D6D11CEE8B1}" destId="{B7F9F8AD-B0B1-4C85-BBDF-ED85E61F5DD6}" srcOrd="0" destOrd="0" presId="urn:microsoft.com/office/officeart/2011/layout/TabList"/>
    <dgm:cxn modelId="{5910A6F8-93B4-49F3-93A9-E27E2C2176B5}" type="presOf" srcId="{EB49D4BB-C373-46CA-811C-8973B8431714}" destId="{4E6C1D45-6E14-48B0-A6D7-E7068F1BC7F2}" srcOrd="0" destOrd="0" presId="urn:microsoft.com/office/officeart/2011/layout/TabList"/>
    <dgm:cxn modelId="{CF29135C-6DB4-490F-912F-468C8DDD432C}" type="presParOf" srcId="{5533BB92-3B3B-4DF9-B0F5-06E7734327B7}" destId="{7B4AC336-50E0-468E-8A18-098523DB76A2}" srcOrd="0" destOrd="0" presId="urn:microsoft.com/office/officeart/2011/layout/TabList"/>
    <dgm:cxn modelId="{F30F08DA-E7B5-4531-BAE4-D200F94AD035}" type="presParOf" srcId="{7B4AC336-50E0-468E-8A18-098523DB76A2}" destId="{B7F9F8AD-B0B1-4C85-BBDF-ED85E61F5DD6}" srcOrd="0" destOrd="0" presId="urn:microsoft.com/office/officeart/2011/layout/TabList"/>
    <dgm:cxn modelId="{91E744A4-5B11-4178-81C2-D1EDCC073610}" type="presParOf" srcId="{7B4AC336-50E0-468E-8A18-098523DB76A2}" destId="{8523667E-83E5-46F1-B1AB-AD8C7BC21C84}" srcOrd="1" destOrd="0" presId="urn:microsoft.com/office/officeart/2011/layout/TabList"/>
    <dgm:cxn modelId="{E2ABA7FF-344A-422D-BE2D-74AFB37A9186}" type="presParOf" srcId="{7B4AC336-50E0-468E-8A18-098523DB76A2}" destId="{8AF07CCC-86B9-42CB-9C81-6A743E9AEFF3}" srcOrd="2" destOrd="0" presId="urn:microsoft.com/office/officeart/2011/layout/TabList"/>
    <dgm:cxn modelId="{79F3D7C0-D0BC-4C71-878B-E6AEA3A47324}" type="presParOf" srcId="{5533BB92-3B3B-4DF9-B0F5-06E7734327B7}" destId="{4E6C1D45-6E14-48B0-A6D7-E7068F1BC7F2}" srcOrd="1" destOrd="0" presId="urn:microsoft.com/office/officeart/2011/layout/TabList"/>
    <dgm:cxn modelId="{6F3875ED-118F-422C-AE0A-8223D3C7400C}" type="presParOf" srcId="{5533BB92-3B3B-4DF9-B0F5-06E7734327B7}" destId="{A4C74696-7785-48E5-96C4-BFE1CA72824B}" srcOrd="2" destOrd="0" presId="urn:microsoft.com/office/officeart/2011/layout/TabList"/>
    <dgm:cxn modelId="{762D1968-5D7D-4588-97E5-96CC1949F0CE}" type="presParOf" srcId="{5533BB92-3B3B-4DF9-B0F5-06E7734327B7}" destId="{3D1E58D2-49A6-4EAF-98CD-6A2E0A3A4D56}" srcOrd="3" destOrd="0" presId="urn:microsoft.com/office/officeart/2011/layout/TabList"/>
    <dgm:cxn modelId="{59CCA8C5-A5C8-4B1A-88EF-58242B616F59}" type="presParOf" srcId="{3D1E58D2-49A6-4EAF-98CD-6A2E0A3A4D56}" destId="{B4188187-58B4-4D51-A38D-D1C00BB5F061}" srcOrd="0" destOrd="0" presId="urn:microsoft.com/office/officeart/2011/layout/TabList"/>
    <dgm:cxn modelId="{DAF3488E-8B3D-47FE-BE6B-1BC94C27FC42}" type="presParOf" srcId="{3D1E58D2-49A6-4EAF-98CD-6A2E0A3A4D56}" destId="{907801DD-C7A4-49C8-A9F4-E49F8F200806}" srcOrd="1" destOrd="0" presId="urn:microsoft.com/office/officeart/2011/layout/TabList"/>
    <dgm:cxn modelId="{71264DF4-41DD-4AF2-B341-34061F4CAF72}" type="presParOf" srcId="{3D1E58D2-49A6-4EAF-98CD-6A2E0A3A4D56}" destId="{1A7528A4-85BB-4A89-95FC-874139D2E0E5}" srcOrd="2" destOrd="0" presId="urn:microsoft.com/office/officeart/2011/layout/TabList"/>
    <dgm:cxn modelId="{E4CC31DD-8A25-415C-92BD-702B69063976}" type="presParOf" srcId="{5533BB92-3B3B-4DF9-B0F5-06E7734327B7}" destId="{FAF6A94F-775B-43A7-9B75-FAE25E5CE52D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3D9152-AC7F-4984-8F2A-9D13407EF9D9}" type="doc">
      <dgm:prSet loTypeId="urn:microsoft.com/office/officeart/2011/layout/Tab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C3134F1-AEFD-47D7-8861-75C93C36D628}">
      <dgm:prSet phldrT="[文本]" custT="1"/>
      <dgm:spPr>
        <a:solidFill>
          <a:srgbClr val="003F56"/>
        </a:solidFill>
        <a:ln>
          <a:noFill/>
        </a:ln>
      </dgm:spPr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数据运营</a:t>
          </a:r>
        </a:p>
      </dgm:t>
    </dgm:pt>
    <dgm:pt modelId="{0C567A61-D359-47CF-98EB-21070F3CAA20}" type="parTrans" cxnId="{9206D32F-3605-4F4A-82A7-AA58612248FA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4B68D28E-98AA-48FC-93B4-A6AE248A219A}" type="sibTrans" cxnId="{9206D32F-3605-4F4A-82A7-AA58612248FA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CF0AA123-9BD9-4E84-911A-9D6D11CEE8B1}">
      <dgm:prSet phldrT="[文本]" custT="1"/>
      <dgm:spPr/>
      <dgm:t>
        <a:bodyPr/>
        <a:lstStyle/>
        <a:p>
          <a:r>
            <a:rPr lang="zh-CN" altLang="en-US" sz="1800" b="0" dirty="0">
              <a:latin typeface="微软雅黑" pitchFamily="34" charset="-122"/>
              <a:ea typeface="微软雅黑" pitchFamily="34" charset="-122"/>
            </a:rPr>
            <a:t>张新凯</a:t>
          </a:r>
        </a:p>
      </dgm:t>
    </dgm:pt>
    <dgm:pt modelId="{A622BA7A-3B94-4D69-B923-01A5644E37EA}" type="parTrans" cxnId="{781E154F-4D86-42BC-884D-746549BE5741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17EFD908-2DB4-4249-92B4-60FDDD86F02C}" type="sibTrans" cxnId="{781E154F-4D86-42BC-884D-746549BE5741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EB49D4BB-C373-46CA-811C-8973B8431714}">
      <dgm:prSet phldrT="[文本]" custT="1"/>
      <dgm:spPr/>
      <dgm:t>
        <a:bodyPr/>
        <a:lstStyle/>
        <a:p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韩国，庆庚大学，本科学历</a:t>
          </a:r>
        </a:p>
      </dgm:t>
    </dgm:pt>
    <dgm:pt modelId="{7A3731AD-79F7-49FD-AEC5-06A48F7ACAE2}" type="parTrans" cxnId="{E8A793C8-B311-4972-92E8-C91F5DC317BB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600E3768-3E72-4480-8668-7390C1E1B4A3}" type="sibTrans" cxnId="{E8A793C8-B311-4972-92E8-C91F5DC317BB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F8C77873-14F2-41DF-B5DD-1E4395CCFFBA}">
      <dgm:prSet phldrT="[文本]" custT="1"/>
      <dgm:spPr/>
      <dgm:t>
        <a:bodyPr/>
        <a:lstStyle/>
        <a:p>
          <a:r>
            <a:rPr lang="zh-CN" altLang="en-US" sz="1200" b="0" dirty="0">
              <a:latin typeface="微软雅黑" pitchFamily="34" charset="-122"/>
              <a:ea typeface="微软雅黑" pitchFamily="34" charset="-122"/>
            </a:rPr>
            <a:t>曾在清华紫光出版集团担任数据处理工程师，</a:t>
          </a:r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具有</a:t>
          </a:r>
          <a:r>
            <a:rPr lang="en-US" altLang="zh-CN" sz="1200" dirty="0"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年以上数据管理工作经验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5A036787-53F6-45CB-8852-0BC0E8ED90BE}" type="parTrans" cxnId="{3279D4F6-82F6-405F-9B83-B3B7C5793486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E2E326DD-DD95-4857-B83D-83E2DF6EBF8A}" type="sibTrans" cxnId="{3279D4F6-82F6-405F-9B83-B3B7C5793486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1D7EB78B-024C-44BB-81F5-3F51CBBEDE29}">
      <dgm:prSet phldrT="[文本]" custT="1"/>
      <dgm:spPr/>
      <dgm:t>
        <a:bodyPr/>
        <a:lstStyle/>
        <a:p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F0864275-0F83-48CA-94CB-B5AAD6BB0D3B}" type="parTrans" cxnId="{A749D141-6574-4DDD-9178-857A0F0A7DBD}">
      <dgm:prSet/>
      <dgm:spPr/>
      <dgm:t>
        <a:bodyPr/>
        <a:lstStyle/>
        <a:p>
          <a:endParaRPr lang="zh-CN" altLang="en-US"/>
        </a:p>
      </dgm:t>
    </dgm:pt>
    <dgm:pt modelId="{A560752B-0A17-4150-9600-A1826BA401F7}" type="sibTrans" cxnId="{A749D141-6574-4DDD-9178-857A0F0A7DBD}">
      <dgm:prSet/>
      <dgm:spPr/>
      <dgm:t>
        <a:bodyPr/>
        <a:lstStyle/>
        <a:p>
          <a:endParaRPr lang="zh-CN" altLang="en-US"/>
        </a:p>
      </dgm:t>
    </dgm:pt>
    <dgm:pt modelId="{51A06A4A-2D9B-4BBA-AB65-88791586FADF}">
      <dgm:prSet phldrT="[文本]" custT="1"/>
      <dgm:spPr/>
      <dgm:t>
        <a:bodyPr/>
        <a:lstStyle/>
        <a:p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目前负责日常报告的制作</a:t>
          </a:r>
          <a:r>
            <a:rPr lang="zh-CN" altLang="en-US" sz="1400" dirty="0">
              <a:latin typeface="微软雅黑" pitchFamily="34" charset="-122"/>
              <a:ea typeface="微软雅黑" pitchFamily="34" charset="-122"/>
            </a:rPr>
            <a:t>。</a:t>
          </a:r>
        </a:p>
      </dgm:t>
    </dgm:pt>
    <dgm:pt modelId="{4CD13CE3-C587-43EC-90A1-A9F65271FADE}" type="parTrans" cxnId="{CBDF1F18-DFA4-492E-B9C3-667434F86AD2}">
      <dgm:prSet/>
      <dgm:spPr/>
      <dgm:t>
        <a:bodyPr/>
        <a:lstStyle/>
        <a:p>
          <a:endParaRPr lang="zh-CN" altLang="en-US"/>
        </a:p>
      </dgm:t>
    </dgm:pt>
    <dgm:pt modelId="{DC5657D7-A541-479E-B872-57D909210660}" type="sibTrans" cxnId="{CBDF1F18-DFA4-492E-B9C3-667434F86AD2}">
      <dgm:prSet/>
      <dgm:spPr/>
      <dgm:t>
        <a:bodyPr/>
        <a:lstStyle/>
        <a:p>
          <a:endParaRPr lang="zh-CN" altLang="en-US"/>
        </a:p>
      </dgm:t>
    </dgm:pt>
    <dgm:pt modelId="{5533BB92-3B3B-4DF9-B0F5-06E7734327B7}" type="pres">
      <dgm:prSet presAssocID="{643D9152-AC7F-4984-8F2A-9D13407EF9D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B4AC336-50E0-468E-8A18-098523DB76A2}" type="pres">
      <dgm:prSet presAssocID="{3C3134F1-AEFD-47D7-8861-75C93C36D628}" presName="composite" presStyleCnt="0"/>
      <dgm:spPr/>
    </dgm:pt>
    <dgm:pt modelId="{B7F9F8AD-B0B1-4C85-BBDF-ED85E61F5DD6}" type="pres">
      <dgm:prSet presAssocID="{3C3134F1-AEFD-47D7-8861-75C93C36D628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523667E-83E5-46F1-B1AB-AD8C7BC21C84}" type="pres">
      <dgm:prSet presAssocID="{3C3134F1-AEFD-47D7-8861-75C93C36D628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8AF07CCC-86B9-42CB-9C81-6A743E9AEFF3}" type="pres">
      <dgm:prSet presAssocID="{3C3134F1-AEFD-47D7-8861-75C93C36D628}" presName="Accent" presStyleLbl="parChTrans1D1" presStyleIdx="0" presStyleCnt="1"/>
      <dgm:spPr/>
    </dgm:pt>
    <dgm:pt modelId="{4E6C1D45-6E14-48B0-A6D7-E7068F1BC7F2}" type="pres">
      <dgm:prSet presAssocID="{3C3134F1-AEFD-47D7-8861-75C93C36D628}" presName="Child" presStyleLbl="revTx" presStyleIdx="1" presStyleCnt="2" custScaleY="46380">
        <dgm:presLayoutVars>
          <dgm:chMax val="0"/>
          <dgm:chPref val="0"/>
          <dgm:bulletEnabled val="1"/>
        </dgm:presLayoutVars>
      </dgm:prSet>
      <dgm:spPr/>
    </dgm:pt>
  </dgm:ptLst>
  <dgm:cxnLst>
    <dgm:cxn modelId="{6045D161-F0DA-4D5C-A917-FC1B2509BACA}" type="presOf" srcId="{F8C77873-14F2-41DF-B5DD-1E4395CCFFBA}" destId="{4E6C1D45-6E14-48B0-A6D7-E7068F1BC7F2}" srcOrd="0" destOrd="1" presId="urn:microsoft.com/office/officeart/2011/layout/TabList"/>
    <dgm:cxn modelId="{CBDF1F18-DFA4-492E-B9C3-667434F86AD2}" srcId="{3C3134F1-AEFD-47D7-8861-75C93C36D628}" destId="{51A06A4A-2D9B-4BBA-AB65-88791586FADF}" srcOrd="3" destOrd="0" parTransId="{4CD13CE3-C587-43EC-90A1-A9F65271FADE}" sibTransId="{DC5657D7-A541-479E-B872-57D909210660}"/>
    <dgm:cxn modelId="{18C9EC7E-5875-4BE4-9318-CDE3422CCD9E}" type="presOf" srcId="{1D7EB78B-024C-44BB-81F5-3F51CBBEDE29}" destId="{4E6C1D45-6E14-48B0-A6D7-E7068F1BC7F2}" srcOrd="0" destOrd="3" presId="urn:microsoft.com/office/officeart/2011/layout/TabList"/>
    <dgm:cxn modelId="{E8A793C8-B311-4972-92E8-C91F5DC317BB}" srcId="{3C3134F1-AEFD-47D7-8861-75C93C36D628}" destId="{EB49D4BB-C373-46CA-811C-8973B8431714}" srcOrd="1" destOrd="0" parTransId="{7A3731AD-79F7-49FD-AEC5-06A48F7ACAE2}" sibTransId="{600E3768-3E72-4480-8668-7390C1E1B4A3}"/>
    <dgm:cxn modelId="{86D15D2C-1031-49FA-82CB-1C5626CD7C5E}" type="presOf" srcId="{CF0AA123-9BD9-4E84-911A-9D6D11CEE8B1}" destId="{B7F9F8AD-B0B1-4C85-BBDF-ED85E61F5DD6}" srcOrd="0" destOrd="0" presId="urn:microsoft.com/office/officeart/2011/layout/TabList"/>
    <dgm:cxn modelId="{781E154F-4D86-42BC-884D-746549BE5741}" srcId="{3C3134F1-AEFD-47D7-8861-75C93C36D628}" destId="{CF0AA123-9BD9-4E84-911A-9D6D11CEE8B1}" srcOrd="0" destOrd="0" parTransId="{A622BA7A-3B94-4D69-B923-01A5644E37EA}" sibTransId="{17EFD908-2DB4-4249-92B4-60FDDD86F02C}"/>
    <dgm:cxn modelId="{F05619B5-62F7-4D7F-9BC3-550177845CBD}" type="presOf" srcId="{3C3134F1-AEFD-47D7-8861-75C93C36D628}" destId="{8523667E-83E5-46F1-B1AB-AD8C7BC21C84}" srcOrd="0" destOrd="0" presId="urn:microsoft.com/office/officeart/2011/layout/TabList"/>
    <dgm:cxn modelId="{A749D141-6574-4DDD-9178-857A0F0A7DBD}" srcId="{3C3134F1-AEFD-47D7-8861-75C93C36D628}" destId="{1D7EB78B-024C-44BB-81F5-3F51CBBEDE29}" srcOrd="4" destOrd="0" parTransId="{F0864275-0F83-48CA-94CB-B5AAD6BB0D3B}" sibTransId="{A560752B-0A17-4150-9600-A1826BA401F7}"/>
    <dgm:cxn modelId="{044B9489-0DC5-442C-849F-3900084EAC9C}" type="presOf" srcId="{EB49D4BB-C373-46CA-811C-8973B8431714}" destId="{4E6C1D45-6E14-48B0-A6D7-E7068F1BC7F2}" srcOrd="0" destOrd="0" presId="urn:microsoft.com/office/officeart/2011/layout/TabList"/>
    <dgm:cxn modelId="{9206D32F-3605-4F4A-82A7-AA58612248FA}" srcId="{643D9152-AC7F-4984-8F2A-9D13407EF9D9}" destId="{3C3134F1-AEFD-47D7-8861-75C93C36D628}" srcOrd="0" destOrd="0" parTransId="{0C567A61-D359-47CF-98EB-21070F3CAA20}" sibTransId="{4B68D28E-98AA-48FC-93B4-A6AE248A219A}"/>
    <dgm:cxn modelId="{8FFA3EAC-446C-4F3B-AF0F-04C97B744C36}" type="presOf" srcId="{643D9152-AC7F-4984-8F2A-9D13407EF9D9}" destId="{5533BB92-3B3B-4DF9-B0F5-06E7734327B7}" srcOrd="0" destOrd="0" presId="urn:microsoft.com/office/officeart/2011/layout/TabList"/>
    <dgm:cxn modelId="{3279D4F6-82F6-405F-9B83-B3B7C5793486}" srcId="{3C3134F1-AEFD-47D7-8861-75C93C36D628}" destId="{F8C77873-14F2-41DF-B5DD-1E4395CCFFBA}" srcOrd="2" destOrd="0" parTransId="{5A036787-53F6-45CB-8852-0BC0E8ED90BE}" sibTransId="{E2E326DD-DD95-4857-B83D-83E2DF6EBF8A}"/>
    <dgm:cxn modelId="{003C889F-CF5D-4E07-9EBD-A35891EA73B2}" type="presOf" srcId="{51A06A4A-2D9B-4BBA-AB65-88791586FADF}" destId="{4E6C1D45-6E14-48B0-A6D7-E7068F1BC7F2}" srcOrd="0" destOrd="2" presId="urn:microsoft.com/office/officeart/2011/layout/TabList"/>
    <dgm:cxn modelId="{EBFCC92C-D490-4E5E-BDD5-D8198250B838}" type="presParOf" srcId="{5533BB92-3B3B-4DF9-B0F5-06E7734327B7}" destId="{7B4AC336-50E0-468E-8A18-098523DB76A2}" srcOrd="0" destOrd="0" presId="urn:microsoft.com/office/officeart/2011/layout/TabList"/>
    <dgm:cxn modelId="{913637D6-EEC0-40A5-B132-AF1795828B2E}" type="presParOf" srcId="{7B4AC336-50E0-468E-8A18-098523DB76A2}" destId="{B7F9F8AD-B0B1-4C85-BBDF-ED85E61F5DD6}" srcOrd="0" destOrd="0" presId="urn:microsoft.com/office/officeart/2011/layout/TabList"/>
    <dgm:cxn modelId="{06FCDB39-1294-4F3B-B303-FE94561DC5FB}" type="presParOf" srcId="{7B4AC336-50E0-468E-8A18-098523DB76A2}" destId="{8523667E-83E5-46F1-B1AB-AD8C7BC21C84}" srcOrd="1" destOrd="0" presId="urn:microsoft.com/office/officeart/2011/layout/TabList"/>
    <dgm:cxn modelId="{96D1C497-0057-484E-91C5-EF7326A962FF}" type="presParOf" srcId="{7B4AC336-50E0-468E-8A18-098523DB76A2}" destId="{8AF07CCC-86B9-42CB-9C81-6A743E9AEFF3}" srcOrd="2" destOrd="0" presId="urn:microsoft.com/office/officeart/2011/layout/TabList"/>
    <dgm:cxn modelId="{6E3E994A-3961-4B4A-A5A0-F1B9067A34EC}" type="presParOf" srcId="{5533BB92-3B3B-4DF9-B0F5-06E7734327B7}" destId="{4E6C1D45-6E14-48B0-A6D7-E7068F1BC7F2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3D9152-AC7F-4984-8F2A-9D13407EF9D9}" type="doc">
      <dgm:prSet loTypeId="urn:microsoft.com/office/officeart/2011/layout/Tab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C3134F1-AEFD-47D7-8861-75C93C36D628}">
      <dgm:prSet phldrT="[文本]" custT="1"/>
      <dgm:spPr>
        <a:solidFill>
          <a:srgbClr val="4EBCBC"/>
        </a:solidFill>
        <a:ln>
          <a:noFill/>
        </a:ln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数据分析师</a:t>
          </a:r>
        </a:p>
      </dgm:t>
    </dgm:pt>
    <dgm:pt modelId="{0C567A61-D359-47CF-98EB-21070F3CAA20}" type="parTrans" cxnId="{9206D32F-3605-4F4A-82A7-AA58612248FA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4B68D28E-98AA-48FC-93B4-A6AE248A219A}" type="sibTrans" cxnId="{9206D32F-3605-4F4A-82A7-AA58612248FA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CF0AA123-9BD9-4E84-911A-9D6D11CEE8B1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800" b="0" dirty="0">
              <a:latin typeface="微软雅黑" pitchFamily="34" charset="-122"/>
              <a:ea typeface="微软雅黑" pitchFamily="34" charset="-122"/>
            </a:rPr>
            <a:t>王博</a:t>
          </a:r>
        </a:p>
      </dgm:t>
    </dgm:pt>
    <dgm:pt modelId="{A622BA7A-3B94-4D69-B923-01A5644E37EA}" type="parTrans" cxnId="{781E154F-4D86-42BC-884D-746549BE5741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17EFD908-2DB4-4249-92B4-60FDDD86F02C}" type="sibTrans" cxnId="{781E154F-4D86-42BC-884D-746549BE5741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EB49D4BB-C373-46CA-811C-8973B8431714}">
      <dgm:prSet phldrT="[文本]" custT="1"/>
      <dgm:spPr/>
      <dgm:t>
        <a:bodyPr/>
        <a:lstStyle/>
        <a:p>
          <a:pPr marL="114300" indent="0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南京理工大学，硕士学历</a:t>
          </a:r>
        </a:p>
      </dgm:t>
    </dgm:pt>
    <dgm:pt modelId="{7A3731AD-79F7-49FD-AEC5-06A48F7ACAE2}" type="parTrans" cxnId="{E8A793C8-B311-4972-92E8-C91F5DC317BB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600E3768-3E72-4480-8668-7390C1E1B4A3}" type="sibTrans" cxnId="{E8A793C8-B311-4972-92E8-C91F5DC317BB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F8C77873-14F2-41DF-B5DD-1E4395CCFFBA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zh-CN" altLang="en-US" sz="1200" dirty="0">
              <a:latin typeface="微软雅黑" pitchFamily="34" charset="-122"/>
              <a:ea typeface="微软雅黑" pitchFamily="34" charset="-122"/>
            </a:rPr>
            <a:t>曾经在奥维公司担任分析师，具有丰富的研究经验和数据解读能力。</a:t>
          </a:r>
        </a:p>
      </dgm:t>
    </dgm:pt>
    <dgm:pt modelId="{5A036787-53F6-45CB-8852-0BC0E8ED90BE}" type="parTrans" cxnId="{3279D4F6-82F6-405F-9B83-B3B7C5793486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E2E326DD-DD95-4857-B83D-83E2DF6EBF8A}" type="sibTrans" cxnId="{3279D4F6-82F6-405F-9B83-B3B7C5793486}">
      <dgm:prSet/>
      <dgm:spPr/>
      <dgm:t>
        <a:bodyPr/>
        <a:lstStyle/>
        <a:p>
          <a:endParaRPr lang="zh-CN" altLang="en-US" sz="1200">
            <a:latin typeface="微软雅黑" pitchFamily="34" charset="-122"/>
            <a:ea typeface="微软雅黑" pitchFamily="34" charset="-122"/>
          </a:endParaRPr>
        </a:p>
      </dgm:t>
    </dgm:pt>
    <dgm:pt modelId="{1D7EB78B-024C-44BB-81F5-3F51CBBEDE29}">
      <dgm:prSet phldrT="[文本]" custT="1"/>
      <dgm:spPr/>
      <dgm:t>
        <a:bodyPr/>
        <a:lstStyle/>
        <a:p>
          <a:pPr marL="171450" indent="0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F0864275-0F83-48CA-94CB-B5AAD6BB0D3B}" type="parTrans" cxnId="{A749D141-6574-4DDD-9178-857A0F0A7DBD}">
      <dgm:prSet/>
      <dgm:spPr/>
      <dgm:t>
        <a:bodyPr/>
        <a:lstStyle/>
        <a:p>
          <a:endParaRPr lang="zh-CN" altLang="en-US"/>
        </a:p>
      </dgm:t>
    </dgm:pt>
    <dgm:pt modelId="{A560752B-0A17-4150-9600-A1826BA401F7}" type="sibTrans" cxnId="{A749D141-6574-4DDD-9178-857A0F0A7DBD}">
      <dgm:prSet/>
      <dgm:spPr/>
      <dgm:t>
        <a:bodyPr/>
        <a:lstStyle/>
        <a:p>
          <a:endParaRPr lang="zh-CN" altLang="en-US"/>
        </a:p>
      </dgm:t>
    </dgm:pt>
    <dgm:pt modelId="{5533BB92-3B3B-4DF9-B0F5-06E7734327B7}" type="pres">
      <dgm:prSet presAssocID="{643D9152-AC7F-4984-8F2A-9D13407EF9D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B4AC336-50E0-468E-8A18-098523DB76A2}" type="pres">
      <dgm:prSet presAssocID="{3C3134F1-AEFD-47D7-8861-75C93C36D628}" presName="composite" presStyleCnt="0"/>
      <dgm:spPr/>
    </dgm:pt>
    <dgm:pt modelId="{B7F9F8AD-B0B1-4C85-BBDF-ED85E61F5DD6}" type="pres">
      <dgm:prSet presAssocID="{3C3134F1-AEFD-47D7-8861-75C93C36D628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523667E-83E5-46F1-B1AB-AD8C7BC21C84}" type="pres">
      <dgm:prSet presAssocID="{3C3134F1-AEFD-47D7-8861-75C93C36D628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8AF07CCC-86B9-42CB-9C81-6A743E9AEFF3}" type="pres">
      <dgm:prSet presAssocID="{3C3134F1-AEFD-47D7-8861-75C93C36D628}" presName="Accent" presStyleLbl="parChTrans1D1" presStyleIdx="0" presStyleCnt="1"/>
      <dgm:spPr/>
    </dgm:pt>
    <dgm:pt modelId="{4E6C1D45-6E14-48B0-A6D7-E7068F1BC7F2}" type="pres">
      <dgm:prSet presAssocID="{3C3134F1-AEFD-47D7-8861-75C93C36D628}" presName="Child" presStyleLbl="revTx" presStyleIdx="1" presStyleCnt="2" custScaleY="46380">
        <dgm:presLayoutVars>
          <dgm:chMax val="0"/>
          <dgm:chPref val="0"/>
          <dgm:bulletEnabled val="1"/>
        </dgm:presLayoutVars>
      </dgm:prSet>
      <dgm:spPr/>
    </dgm:pt>
  </dgm:ptLst>
  <dgm:cxnLst>
    <dgm:cxn modelId="{9206D32F-3605-4F4A-82A7-AA58612248FA}" srcId="{643D9152-AC7F-4984-8F2A-9D13407EF9D9}" destId="{3C3134F1-AEFD-47D7-8861-75C93C36D628}" srcOrd="0" destOrd="0" parTransId="{0C567A61-D359-47CF-98EB-21070F3CAA20}" sibTransId="{4B68D28E-98AA-48FC-93B4-A6AE248A219A}"/>
    <dgm:cxn modelId="{C6A67C3B-9469-447A-9042-B48EBDAD0280}" type="presOf" srcId="{EB49D4BB-C373-46CA-811C-8973B8431714}" destId="{4E6C1D45-6E14-48B0-A6D7-E7068F1BC7F2}" srcOrd="0" destOrd="0" presId="urn:microsoft.com/office/officeart/2011/layout/TabList"/>
    <dgm:cxn modelId="{A749D141-6574-4DDD-9178-857A0F0A7DBD}" srcId="{3C3134F1-AEFD-47D7-8861-75C93C36D628}" destId="{1D7EB78B-024C-44BB-81F5-3F51CBBEDE29}" srcOrd="3" destOrd="0" parTransId="{F0864275-0F83-48CA-94CB-B5AAD6BB0D3B}" sibTransId="{A560752B-0A17-4150-9600-A1826BA401F7}"/>
    <dgm:cxn modelId="{03A512B3-D944-4D73-B5CC-4747762F9756}" type="presOf" srcId="{1D7EB78B-024C-44BB-81F5-3F51CBBEDE29}" destId="{4E6C1D45-6E14-48B0-A6D7-E7068F1BC7F2}" srcOrd="0" destOrd="2" presId="urn:microsoft.com/office/officeart/2011/layout/TabList"/>
    <dgm:cxn modelId="{7BA5DCF0-42B1-4535-9B61-AEBBCA9748CF}" type="presOf" srcId="{3C3134F1-AEFD-47D7-8861-75C93C36D628}" destId="{8523667E-83E5-46F1-B1AB-AD8C7BC21C84}" srcOrd="0" destOrd="0" presId="urn:microsoft.com/office/officeart/2011/layout/TabList"/>
    <dgm:cxn modelId="{DDC3257D-E1F4-4E26-B994-3C7A923A02D2}" type="presOf" srcId="{643D9152-AC7F-4984-8F2A-9D13407EF9D9}" destId="{5533BB92-3B3B-4DF9-B0F5-06E7734327B7}" srcOrd="0" destOrd="0" presId="urn:microsoft.com/office/officeart/2011/layout/TabList"/>
    <dgm:cxn modelId="{E8A793C8-B311-4972-92E8-C91F5DC317BB}" srcId="{3C3134F1-AEFD-47D7-8861-75C93C36D628}" destId="{EB49D4BB-C373-46CA-811C-8973B8431714}" srcOrd="1" destOrd="0" parTransId="{7A3731AD-79F7-49FD-AEC5-06A48F7ACAE2}" sibTransId="{600E3768-3E72-4480-8668-7390C1E1B4A3}"/>
    <dgm:cxn modelId="{781E154F-4D86-42BC-884D-746549BE5741}" srcId="{3C3134F1-AEFD-47D7-8861-75C93C36D628}" destId="{CF0AA123-9BD9-4E84-911A-9D6D11CEE8B1}" srcOrd="0" destOrd="0" parTransId="{A622BA7A-3B94-4D69-B923-01A5644E37EA}" sibTransId="{17EFD908-2DB4-4249-92B4-60FDDD86F02C}"/>
    <dgm:cxn modelId="{3279D4F6-82F6-405F-9B83-B3B7C5793486}" srcId="{3C3134F1-AEFD-47D7-8861-75C93C36D628}" destId="{F8C77873-14F2-41DF-B5DD-1E4395CCFFBA}" srcOrd="2" destOrd="0" parTransId="{5A036787-53F6-45CB-8852-0BC0E8ED90BE}" sibTransId="{E2E326DD-DD95-4857-B83D-83E2DF6EBF8A}"/>
    <dgm:cxn modelId="{F2E52E10-181A-4DC3-ACC2-D83B0F1D0D9B}" type="presOf" srcId="{F8C77873-14F2-41DF-B5DD-1E4395CCFFBA}" destId="{4E6C1D45-6E14-48B0-A6D7-E7068F1BC7F2}" srcOrd="0" destOrd="1" presId="urn:microsoft.com/office/officeart/2011/layout/TabList"/>
    <dgm:cxn modelId="{094430D6-BB2C-4D35-95D5-CEDE8B492AB5}" type="presOf" srcId="{CF0AA123-9BD9-4E84-911A-9D6D11CEE8B1}" destId="{B7F9F8AD-B0B1-4C85-BBDF-ED85E61F5DD6}" srcOrd="0" destOrd="0" presId="urn:microsoft.com/office/officeart/2011/layout/TabList"/>
    <dgm:cxn modelId="{D8DCAE6F-F852-44BE-BBA9-BB30641AB4B5}" type="presParOf" srcId="{5533BB92-3B3B-4DF9-B0F5-06E7734327B7}" destId="{7B4AC336-50E0-468E-8A18-098523DB76A2}" srcOrd="0" destOrd="0" presId="urn:microsoft.com/office/officeart/2011/layout/TabList"/>
    <dgm:cxn modelId="{A1A670DD-1801-4A87-B9D2-4EDE17F1C279}" type="presParOf" srcId="{7B4AC336-50E0-468E-8A18-098523DB76A2}" destId="{B7F9F8AD-B0B1-4C85-BBDF-ED85E61F5DD6}" srcOrd="0" destOrd="0" presId="urn:microsoft.com/office/officeart/2011/layout/TabList"/>
    <dgm:cxn modelId="{D8C4E9AB-0590-41A6-AE59-DD78C19B07C1}" type="presParOf" srcId="{7B4AC336-50E0-468E-8A18-098523DB76A2}" destId="{8523667E-83E5-46F1-B1AB-AD8C7BC21C84}" srcOrd="1" destOrd="0" presId="urn:microsoft.com/office/officeart/2011/layout/TabList"/>
    <dgm:cxn modelId="{4276C3BD-F21C-488F-A954-7D2E48F5C536}" type="presParOf" srcId="{7B4AC336-50E0-468E-8A18-098523DB76A2}" destId="{8AF07CCC-86B9-42CB-9C81-6A743E9AEFF3}" srcOrd="2" destOrd="0" presId="urn:microsoft.com/office/officeart/2011/layout/TabList"/>
    <dgm:cxn modelId="{42483BCC-1174-4CEB-B0B5-AA1DC8369274}" type="presParOf" srcId="{5533BB92-3B3B-4DF9-B0F5-06E7734327B7}" destId="{4E6C1D45-6E14-48B0-A6D7-E7068F1BC7F2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B0120-BFCC-407D-8474-29CE024C6A90}">
      <dsp:nvSpPr>
        <dsp:cNvPr id="0" name=""/>
        <dsp:cNvSpPr/>
      </dsp:nvSpPr>
      <dsp:spPr>
        <a:xfrm>
          <a:off x="5162" y="50338"/>
          <a:ext cx="2347113" cy="6550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目标人员选定</a:t>
          </a:r>
        </a:p>
      </dsp:txBody>
      <dsp:txXfrm>
        <a:off x="5162" y="50338"/>
        <a:ext cx="2347113" cy="436677"/>
      </dsp:txXfrm>
    </dsp:sp>
    <dsp:sp modelId="{CFA7844A-D12C-4112-A80F-3CFA7D1843DF}">
      <dsp:nvSpPr>
        <dsp:cNvPr id="0" name=""/>
        <dsp:cNvSpPr/>
      </dsp:nvSpPr>
      <dsp:spPr>
        <a:xfrm>
          <a:off x="485896" y="487016"/>
          <a:ext cx="2347113" cy="24475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确定筛选标准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确定潜在消费者招募渠道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采集数据和确定人员名单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邀请加入产品创新社区</a:t>
          </a:r>
        </a:p>
      </dsp:txBody>
      <dsp:txXfrm>
        <a:off x="554641" y="555761"/>
        <a:ext cx="2209623" cy="2310060"/>
      </dsp:txXfrm>
    </dsp:sp>
    <dsp:sp modelId="{F35741F9-87B2-460E-B215-BA571B351B94}">
      <dsp:nvSpPr>
        <dsp:cNvPr id="0" name=""/>
        <dsp:cNvSpPr/>
      </dsp:nvSpPr>
      <dsp:spPr>
        <a:xfrm>
          <a:off x="2708089" y="-23504"/>
          <a:ext cx="754325" cy="584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2708089" y="93369"/>
        <a:ext cx="579016" cy="350617"/>
      </dsp:txXfrm>
    </dsp:sp>
    <dsp:sp modelId="{51B4FD61-F6BC-407A-8645-26A2316E0B31}">
      <dsp:nvSpPr>
        <dsp:cNvPr id="0" name=""/>
        <dsp:cNvSpPr/>
      </dsp:nvSpPr>
      <dsp:spPr>
        <a:xfrm>
          <a:off x="3775531" y="50338"/>
          <a:ext cx="2347113" cy="6550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QQ</a:t>
          </a:r>
          <a:r>
            <a:rPr lang="zh-CN" altLang="en-US" sz="1400" kern="1200" dirty="0"/>
            <a:t>研究群运营</a:t>
          </a:r>
        </a:p>
      </dsp:txBody>
      <dsp:txXfrm>
        <a:off x="3775531" y="50338"/>
        <a:ext cx="2347113" cy="436677"/>
      </dsp:txXfrm>
    </dsp:sp>
    <dsp:sp modelId="{66320504-BA2C-49D8-B2CB-49DFDB5BB168}">
      <dsp:nvSpPr>
        <dsp:cNvPr id="0" name=""/>
        <dsp:cNvSpPr/>
      </dsp:nvSpPr>
      <dsp:spPr>
        <a:xfrm>
          <a:off x="4256265" y="487016"/>
          <a:ext cx="2347113" cy="24475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建立由产品经理、潜在用户构成的线上社区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PM</a:t>
          </a:r>
          <a:r>
            <a:rPr lang="zh-CN" altLang="en-US" sz="1400" kern="1200" dirty="0"/>
            <a:t>提交产品概念，听取用户反馈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组织线下活动，帮助产品设计熟悉目标用户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设计全程参与奖励机制</a:t>
          </a:r>
        </a:p>
      </dsp:txBody>
      <dsp:txXfrm>
        <a:off x="4325010" y="555761"/>
        <a:ext cx="2209623" cy="2310060"/>
      </dsp:txXfrm>
    </dsp:sp>
    <dsp:sp modelId="{3B02A1D6-6786-436F-87F1-CF402CE11D2B}">
      <dsp:nvSpPr>
        <dsp:cNvPr id="0" name=""/>
        <dsp:cNvSpPr/>
      </dsp:nvSpPr>
      <dsp:spPr>
        <a:xfrm>
          <a:off x="6478459" y="-23504"/>
          <a:ext cx="754325" cy="584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6478459" y="93369"/>
        <a:ext cx="579016" cy="350617"/>
      </dsp:txXfrm>
    </dsp:sp>
    <dsp:sp modelId="{F65C4DEE-EF86-45EC-AD73-7CE4FE5EC76B}">
      <dsp:nvSpPr>
        <dsp:cNvPr id="0" name=""/>
        <dsp:cNvSpPr/>
      </dsp:nvSpPr>
      <dsp:spPr>
        <a:xfrm>
          <a:off x="7545901" y="50338"/>
          <a:ext cx="2347113" cy="6550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产品原型验证</a:t>
          </a:r>
        </a:p>
      </dsp:txBody>
      <dsp:txXfrm>
        <a:off x="7545901" y="50338"/>
        <a:ext cx="2347113" cy="436677"/>
      </dsp:txXfrm>
    </dsp:sp>
    <dsp:sp modelId="{42917834-AA42-42CC-8D20-C05B6298E544}">
      <dsp:nvSpPr>
        <dsp:cNvPr id="0" name=""/>
        <dsp:cNvSpPr/>
      </dsp:nvSpPr>
      <dsp:spPr>
        <a:xfrm>
          <a:off x="8026635" y="487016"/>
          <a:ext cx="2347113" cy="24475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产品试用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听取反馈</a:t>
          </a:r>
        </a:p>
      </dsp:txBody>
      <dsp:txXfrm>
        <a:off x="8095380" y="555761"/>
        <a:ext cx="2209623" cy="2310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528A4-85BB-4A89-95FC-874139D2E0E5}">
      <dsp:nvSpPr>
        <dsp:cNvPr id="0" name=""/>
        <dsp:cNvSpPr/>
      </dsp:nvSpPr>
      <dsp:spPr>
        <a:xfrm>
          <a:off x="0" y="2140993"/>
          <a:ext cx="5504583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07CCC-86B9-42CB-9C81-6A743E9AEFF3}">
      <dsp:nvSpPr>
        <dsp:cNvPr id="0" name=""/>
        <dsp:cNvSpPr/>
      </dsp:nvSpPr>
      <dsp:spPr>
        <a:xfrm>
          <a:off x="0" y="566547"/>
          <a:ext cx="5504583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9F8AD-B0B1-4C85-BBDF-ED85E61F5DD6}">
      <dsp:nvSpPr>
        <dsp:cNvPr id="0" name=""/>
        <dsp:cNvSpPr/>
      </dsp:nvSpPr>
      <dsp:spPr>
        <a:xfrm>
          <a:off x="1431191" y="321"/>
          <a:ext cx="4073391" cy="566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 于会平</a:t>
          </a:r>
        </a:p>
      </dsp:txBody>
      <dsp:txXfrm>
        <a:off x="1431191" y="321"/>
        <a:ext cx="4073391" cy="566225"/>
      </dsp:txXfrm>
    </dsp:sp>
    <dsp:sp modelId="{8523667E-83E5-46F1-B1AB-AD8C7BC21C84}">
      <dsp:nvSpPr>
        <dsp:cNvPr id="0" name=""/>
        <dsp:cNvSpPr/>
      </dsp:nvSpPr>
      <dsp:spPr>
        <a:xfrm>
          <a:off x="0" y="321"/>
          <a:ext cx="1431191" cy="566225"/>
        </a:xfrm>
        <a:prstGeom prst="round2SameRect">
          <a:avLst>
            <a:gd name="adj1" fmla="val 16670"/>
            <a:gd name="adj2" fmla="val 0"/>
          </a:avLst>
        </a:prstGeom>
        <a:solidFill>
          <a:srgbClr val="00374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客户经理</a:t>
          </a:r>
        </a:p>
      </dsp:txBody>
      <dsp:txXfrm>
        <a:off x="27646" y="27967"/>
        <a:ext cx="1375899" cy="538579"/>
      </dsp:txXfrm>
    </dsp:sp>
    <dsp:sp modelId="{4E6C1D45-6E14-48B0-A6D7-E7068F1BC7F2}">
      <dsp:nvSpPr>
        <dsp:cNvPr id="0" name=""/>
        <dsp:cNvSpPr/>
      </dsp:nvSpPr>
      <dsp:spPr>
        <a:xfrm>
          <a:off x="0" y="566547"/>
          <a:ext cx="5504583" cy="979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吉林大学，统计学学士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年数据分析经验，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负责客户需求转化，并带领数据服务专员做数据审核和处理工作。</a:t>
          </a:r>
        </a:p>
      </dsp:txBody>
      <dsp:txXfrm>
        <a:off x="0" y="566547"/>
        <a:ext cx="5504583" cy="979909"/>
      </dsp:txXfrm>
    </dsp:sp>
    <dsp:sp modelId="{B4188187-58B4-4D51-A38D-D1C00BB5F061}">
      <dsp:nvSpPr>
        <dsp:cNvPr id="0" name=""/>
        <dsp:cNvSpPr/>
      </dsp:nvSpPr>
      <dsp:spPr>
        <a:xfrm>
          <a:off x="1483880" y="1574767"/>
          <a:ext cx="3968012" cy="566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kern="1200" dirty="0">
              <a:latin typeface="微软雅黑" pitchFamily="34" charset="-122"/>
              <a:ea typeface="微软雅黑" pitchFamily="34" charset="-122"/>
            </a:rPr>
            <a:t>章照</a:t>
          </a:r>
        </a:p>
      </dsp:txBody>
      <dsp:txXfrm>
        <a:off x="1483880" y="1574767"/>
        <a:ext cx="3968012" cy="566225"/>
      </dsp:txXfrm>
    </dsp:sp>
    <dsp:sp modelId="{907801DD-C7A4-49C8-A9F4-E49F8F200806}">
      <dsp:nvSpPr>
        <dsp:cNvPr id="0" name=""/>
        <dsp:cNvSpPr/>
      </dsp:nvSpPr>
      <dsp:spPr>
        <a:xfrm>
          <a:off x="0" y="1574767"/>
          <a:ext cx="1431191" cy="566225"/>
        </a:xfrm>
        <a:prstGeom prst="round2SameRect">
          <a:avLst>
            <a:gd name="adj1" fmla="val 16670"/>
            <a:gd name="adj2" fmla="val 0"/>
          </a:avLst>
        </a:prstGeom>
        <a:solidFill>
          <a:srgbClr val="2EA5B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系统工程师</a:t>
          </a:r>
        </a:p>
      </dsp:txBody>
      <dsp:txXfrm>
        <a:off x="27646" y="1602413"/>
        <a:ext cx="1375899" cy="538579"/>
      </dsp:txXfrm>
    </dsp:sp>
    <dsp:sp modelId="{FAF6A94F-775B-43A7-9B75-FAE25E5CE52D}">
      <dsp:nvSpPr>
        <dsp:cNvPr id="0" name=""/>
        <dsp:cNvSpPr/>
      </dsp:nvSpPr>
      <dsp:spPr>
        <a:xfrm>
          <a:off x="0" y="2140993"/>
          <a:ext cx="5504583" cy="82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东北大学，计算机科学学士</a:t>
          </a:r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曾经在</a:t>
          </a:r>
          <a:r>
            <a:rPr lang="en-US" altLang="zh-CN" sz="1200" kern="1200" dirty="0" err="1">
              <a:latin typeface="微软雅黑" pitchFamily="34" charset="-122"/>
              <a:ea typeface="微软雅黑" pitchFamily="34" charset="-122"/>
            </a:rPr>
            <a:t>RealNetworks</a:t>
          </a: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，东方通等跨国公司从事信息处理产品的研发工作。</a:t>
          </a:r>
        </a:p>
      </dsp:txBody>
      <dsp:txXfrm>
        <a:off x="0" y="2140993"/>
        <a:ext cx="5504583" cy="822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07CCC-86B9-42CB-9C81-6A743E9AEFF3}">
      <dsp:nvSpPr>
        <dsp:cNvPr id="0" name=""/>
        <dsp:cNvSpPr/>
      </dsp:nvSpPr>
      <dsp:spPr>
        <a:xfrm>
          <a:off x="0" y="962279"/>
          <a:ext cx="5447170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9F8AD-B0B1-4C85-BBDF-ED85E61F5DD6}">
      <dsp:nvSpPr>
        <dsp:cNvPr id="0" name=""/>
        <dsp:cNvSpPr/>
      </dsp:nvSpPr>
      <dsp:spPr>
        <a:xfrm>
          <a:off x="1416264" y="336507"/>
          <a:ext cx="4030905" cy="62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微软雅黑" pitchFamily="34" charset="-122"/>
              <a:ea typeface="微软雅黑" pitchFamily="34" charset="-122"/>
            </a:rPr>
            <a:t>张新凯</a:t>
          </a:r>
        </a:p>
      </dsp:txBody>
      <dsp:txXfrm>
        <a:off x="1416264" y="336507"/>
        <a:ext cx="4030905" cy="625772"/>
      </dsp:txXfrm>
    </dsp:sp>
    <dsp:sp modelId="{8523667E-83E5-46F1-B1AB-AD8C7BC21C84}">
      <dsp:nvSpPr>
        <dsp:cNvPr id="0" name=""/>
        <dsp:cNvSpPr/>
      </dsp:nvSpPr>
      <dsp:spPr>
        <a:xfrm>
          <a:off x="0" y="336507"/>
          <a:ext cx="1416264" cy="625772"/>
        </a:xfrm>
        <a:prstGeom prst="round2SameRect">
          <a:avLst>
            <a:gd name="adj1" fmla="val 16670"/>
            <a:gd name="adj2" fmla="val 0"/>
          </a:avLst>
        </a:prstGeom>
        <a:solidFill>
          <a:srgbClr val="003F5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数据运营</a:t>
          </a:r>
        </a:p>
      </dsp:txBody>
      <dsp:txXfrm>
        <a:off x="30553" y="367060"/>
        <a:ext cx="1355158" cy="595219"/>
      </dsp:txXfrm>
    </dsp:sp>
    <dsp:sp modelId="{4E6C1D45-6E14-48B0-A6D7-E7068F1BC7F2}">
      <dsp:nvSpPr>
        <dsp:cNvPr id="0" name=""/>
        <dsp:cNvSpPr/>
      </dsp:nvSpPr>
      <dsp:spPr>
        <a:xfrm>
          <a:off x="0" y="962279"/>
          <a:ext cx="5447170" cy="580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韩国，庆庚大学，本科学历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b="0" kern="1200" dirty="0">
              <a:latin typeface="微软雅黑" pitchFamily="34" charset="-122"/>
              <a:ea typeface="微软雅黑" pitchFamily="34" charset="-122"/>
            </a:rPr>
            <a:t>曾在清华紫光出版集团担任数据处理工程师，</a:t>
          </a: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具有</a:t>
          </a:r>
          <a:r>
            <a:rPr lang="en-US" altLang="zh-CN" sz="1200" kern="1200" dirty="0"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年以上数据管理工作经验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目前负责日常报告的制作</a:t>
          </a:r>
          <a:r>
            <a:rPr lang="zh-CN" altLang="en-US" sz="1400" kern="1200" dirty="0">
              <a:latin typeface="微软雅黑" pitchFamily="34" charset="-122"/>
              <a:ea typeface="微软雅黑" pitchFamily="34" charset="-122"/>
            </a:rPr>
            <a:t>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962279"/>
        <a:ext cx="5447170" cy="580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07CCC-86B9-42CB-9C81-6A743E9AEFF3}">
      <dsp:nvSpPr>
        <dsp:cNvPr id="0" name=""/>
        <dsp:cNvSpPr/>
      </dsp:nvSpPr>
      <dsp:spPr>
        <a:xfrm>
          <a:off x="0" y="962279"/>
          <a:ext cx="5447170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9F8AD-B0B1-4C85-BBDF-ED85E61F5DD6}">
      <dsp:nvSpPr>
        <dsp:cNvPr id="0" name=""/>
        <dsp:cNvSpPr/>
      </dsp:nvSpPr>
      <dsp:spPr>
        <a:xfrm>
          <a:off x="1416264" y="336507"/>
          <a:ext cx="4030905" cy="62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800" b="0" kern="1200" dirty="0">
              <a:latin typeface="微软雅黑" pitchFamily="34" charset="-122"/>
              <a:ea typeface="微软雅黑" pitchFamily="34" charset="-122"/>
            </a:rPr>
            <a:t>王博</a:t>
          </a:r>
        </a:p>
      </dsp:txBody>
      <dsp:txXfrm>
        <a:off x="1416264" y="336507"/>
        <a:ext cx="4030905" cy="625772"/>
      </dsp:txXfrm>
    </dsp:sp>
    <dsp:sp modelId="{8523667E-83E5-46F1-B1AB-AD8C7BC21C84}">
      <dsp:nvSpPr>
        <dsp:cNvPr id="0" name=""/>
        <dsp:cNvSpPr/>
      </dsp:nvSpPr>
      <dsp:spPr>
        <a:xfrm>
          <a:off x="0" y="336507"/>
          <a:ext cx="1416264" cy="625772"/>
        </a:xfrm>
        <a:prstGeom prst="round2SameRect">
          <a:avLst>
            <a:gd name="adj1" fmla="val 16670"/>
            <a:gd name="adj2" fmla="val 0"/>
          </a:avLst>
        </a:prstGeom>
        <a:solidFill>
          <a:srgbClr val="4EBCB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数据分析师</a:t>
          </a:r>
        </a:p>
      </dsp:txBody>
      <dsp:txXfrm>
        <a:off x="30553" y="367060"/>
        <a:ext cx="1355158" cy="595219"/>
      </dsp:txXfrm>
    </dsp:sp>
    <dsp:sp modelId="{4E6C1D45-6E14-48B0-A6D7-E7068F1BC7F2}">
      <dsp:nvSpPr>
        <dsp:cNvPr id="0" name=""/>
        <dsp:cNvSpPr/>
      </dsp:nvSpPr>
      <dsp:spPr>
        <a:xfrm>
          <a:off x="0" y="962279"/>
          <a:ext cx="5447170" cy="580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南京理工大学，硕士学历</a:t>
          </a:r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zh-CN" altLang="en-US" sz="1200" kern="1200" dirty="0">
              <a:latin typeface="微软雅黑" pitchFamily="34" charset="-122"/>
              <a:ea typeface="微软雅黑" pitchFamily="34" charset="-122"/>
            </a:rPr>
            <a:t>曾经在奥维公司担任分析师，具有丰富的研究经验和数据解读能力。</a:t>
          </a:r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962279"/>
        <a:ext cx="5447170" cy="580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#1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标签列表"/>
  <dgm:desc val="用来显示无序或分组信息块。非常适合带有少量级别 1 文字的列表。第一行级别 2 文字显示在级别 1 文字旁边，其余的级别 2 文字出现在级别 1 文字下面。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标签列表"/>
  <dgm:desc val="用来显示无序或分组信息块。非常适合带有少量级别 1 文字的列表。第一行级别 2 文字显示在级别 1 文字旁边，其余的级别 2 文字出现在级别 1 文字下面。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标签列表"/>
  <dgm:desc val="用来显示无序或分组信息块。非常适合带有少量级别 1 文字的列表。第一行级别 2 文字显示在级别 1 文字旁边，其余的级别 2 文字出现在级别 1 文字下面。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6FBA0-2062-4269-8910-24F4A2EE7819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5221D-B32A-41E4-9DFD-1F9CCCD567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81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2EEC-23B4-4E74-8074-D6EA744CAA5B}" type="slidenum">
              <a:rPr lang="de-DE" smtClean="0">
                <a:solidFill>
                  <a:prstClr val="black"/>
                </a:solidFill>
              </a:rPr>
              <a:pPr/>
              <a:t>2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65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2EEC-23B4-4E74-8074-D6EA744CAA5B}" type="slidenum">
              <a:rPr lang="de-DE" smtClean="0">
                <a:solidFill>
                  <a:prstClr val="black"/>
                </a:solidFill>
              </a:rPr>
              <a:pPr/>
              <a:t>3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43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5221D-B32A-41E4-9DFD-1F9CCCD567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69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2EEC-23B4-4E74-8074-D6EA744CAA5B}" type="slidenum">
              <a:rPr lang="de-DE" smtClean="0">
                <a:solidFill>
                  <a:prstClr val="black"/>
                </a:solidFill>
              </a:rPr>
              <a:pPr/>
              <a:t>9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46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2EEC-23B4-4E74-8074-D6EA744CAA5B}" type="slidenum">
              <a:rPr lang="de-DE" smtClean="0">
                <a:solidFill>
                  <a:prstClr val="black"/>
                </a:solidFill>
              </a:rPr>
              <a:pPr/>
              <a:t>18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34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2EEC-23B4-4E74-8074-D6EA744CAA5B}" type="slidenum">
              <a:rPr lang="de-DE" smtClean="0">
                <a:solidFill>
                  <a:prstClr val="black"/>
                </a:solidFill>
              </a:rPr>
              <a:pPr/>
              <a:t>29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0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746DA-A9DF-4C5A-9C2A-18491E2674D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588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net.bshg.com/global/intranet/EN/communications/news/Documents/Video/profil_en.html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1" y="3335847"/>
            <a:ext cx="12187943" cy="3149515"/>
          </a:xfrm>
          <a:prstGeom prst="rect">
            <a:avLst/>
          </a:prstGeom>
          <a:solidFill>
            <a:schemeClr val="hlink"/>
          </a:solidFill>
          <a:ln w="63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58468" y="3518903"/>
            <a:ext cx="4369645" cy="2780137"/>
          </a:xfrm>
          <a:solidFill>
            <a:schemeClr val="hlink"/>
          </a:solidFill>
        </p:spPr>
        <p:txBody>
          <a:bodyPr/>
          <a:lstStyle>
            <a:lvl1pPr marL="0" indent="0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Occasion of  presentation</a:t>
            </a:r>
          </a:p>
          <a:p>
            <a:endParaRPr lang="en-US" noProof="0" dirty="0"/>
          </a:p>
          <a:p>
            <a:r>
              <a:rPr lang="en-US" noProof="0" dirty="0"/>
              <a:t>DD Month YYYY</a:t>
            </a:r>
          </a:p>
          <a:p>
            <a:r>
              <a:rPr lang="en-US" noProof="0" dirty="0"/>
              <a:t>Lecturer</a:t>
            </a:r>
          </a:p>
        </p:txBody>
      </p:sp>
      <p:pic>
        <p:nvPicPr>
          <p:cNvPr id="7183" name="Picture 15" descr="BSH-Logo_A4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0416" y="573680"/>
            <a:ext cx="1456964" cy="446194"/>
          </a:xfrm>
          <a:prstGeom prst="rect">
            <a:avLst/>
          </a:prstGeom>
          <a:noFill/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458471" y="2779791"/>
            <a:ext cx="11266949" cy="371012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458479" y="6594860"/>
            <a:ext cx="4600908" cy="2222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800" dirty="0">
                <a:solidFill>
                  <a:srgbClr val="000000"/>
                </a:solidFill>
              </a:rPr>
              <a:t>B S H   H O M E   A P P L I A N C E S   G R O U P</a:t>
            </a:r>
          </a:p>
        </p:txBody>
      </p:sp>
      <p:pic>
        <p:nvPicPr>
          <p:cNvPr id="7" name="Picture 20"/>
          <p:cNvPicPr>
            <a:picLocks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1703" y="3337481"/>
            <a:ext cx="7128567" cy="3146247"/>
          </a:xfrm>
          <a:prstGeom prst="rect">
            <a:avLst/>
          </a:prstGeom>
          <a:noFill/>
          <a:ln w="6350" cap="sq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298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8471" y="1644230"/>
            <a:ext cx="11266949" cy="4631929"/>
          </a:xfrm>
        </p:spPr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535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92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8471" y="1111402"/>
            <a:ext cx="11266949" cy="3710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单击此处编辑母版标题样式</a:t>
            </a:r>
            <a:endParaRPr lang="en-US" noProof="0" dirty="0"/>
          </a:p>
        </p:txBody>
      </p:sp>
      <p:sp>
        <p:nvSpPr>
          <p:cNvPr id="1063" name="Line 39"/>
          <p:cNvSpPr>
            <a:spLocks noChangeShapeType="1"/>
          </p:cNvSpPr>
          <p:nvPr/>
        </p:nvSpPr>
        <p:spPr bwMode="auto">
          <a:xfrm>
            <a:off x="0" y="925078"/>
            <a:ext cx="1219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064" name="Line 40"/>
          <p:cNvSpPr>
            <a:spLocks noChangeShapeType="1"/>
          </p:cNvSpPr>
          <p:nvPr/>
        </p:nvSpPr>
        <p:spPr bwMode="auto">
          <a:xfrm>
            <a:off x="0" y="6488622"/>
            <a:ext cx="1219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065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471" y="1668746"/>
            <a:ext cx="11266949" cy="463192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079" name="Picture 55" descr="BSH-Logo_A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0456" y="240260"/>
            <a:ext cx="1478306" cy="446194"/>
          </a:xfrm>
          <a:prstGeom prst="rect">
            <a:avLst/>
          </a:prstGeom>
          <a:noFill/>
        </p:spPr>
      </p:pic>
      <p:sp>
        <p:nvSpPr>
          <p:cNvPr id="11" name="Text Box 46"/>
          <p:cNvSpPr txBox="1">
            <a:spLocks noChangeArrowheads="1"/>
          </p:cNvSpPr>
          <p:nvPr/>
        </p:nvSpPr>
        <p:spPr bwMode="auto">
          <a:xfrm>
            <a:off x="458479" y="6534777"/>
            <a:ext cx="4600908" cy="22228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800" dirty="0">
                <a:solidFill>
                  <a:srgbClr val="000000"/>
                </a:solidFill>
              </a:rPr>
              <a:t>B S H   H O M E   A P P L I A N C E S   G R O U P</a:t>
            </a:r>
          </a:p>
        </p:txBody>
      </p:sp>
    </p:spTree>
    <p:extLst>
      <p:ext uri="{BB962C8B-B14F-4D97-AF65-F5344CB8AC3E}">
        <p14:creationId xmlns:p14="http://schemas.microsoft.com/office/powerpoint/2010/main" val="359803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5" r:id="rId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271463" indent="-27146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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176213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2pPr>
      <a:lvl3pPr marL="985838" indent="-1778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3pPr>
      <a:lvl4pPr marL="1346200" indent="-1809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704975" indent="-17938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162175" indent="-179388" algn="l" rtl="0" eaLnBrk="1" fontAlgn="base" hangingPunct="1">
        <a:spcBef>
          <a:spcPct val="20000"/>
        </a:spcBef>
        <a:spcAft>
          <a:spcPct val="0"/>
        </a:spcAft>
        <a:buFont typeface="Arial" charset="0"/>
        <a:defRPr sz="1600">
          <a:solidFill>
            <a:schemeClr val="tx1"/>
          </a:solidFill>
          <a:latin typeface="+mn-lt"/>
        </a:defRPr>
      </a:lvl6pPr>
      <a:lvl7pPr marL="2619375" indent="-179388" algn="l" rtl="0" eaLnBrk="1" fontAlgn="base" hangingPunct="1">
        <a:spcBef>
          <a:spcPct val="20000"/>
        </a:spcBef>
        <a:spcAft>
          <a:spcPct val="0"/>
        </a:spcAft>
        <a:buFont typeface="Arial" charset="0"/>
        <a:defRPr sz="1600">
          <a:solidFill>
            <a:schemeClr val="tx1"/>
          </a:solidFill>
          <a:latin typeface="+mn-lt"/>
        </a:defRPr>
      </a:lvl7pPr>
      <a:lvl8pPr marL="3076575" indent="-179388" algn="l" rtl="0" eaLnBrk="1" fontAlgn="base" hangingPunct="1">
        <a:spcBef>
          <a:spcPct val="20000"/>
        </a:spcBef>
        <a:spcAft>
          <a:spcPct val="0"/>
        </a:spcAft>
        <a:buFont typeface="Arial" charset="0"/>
        <a:defRPr sz="1600">
          <a:solidFill>
            <a:schemeClr val="tx1"/>
          </a:solidFill>
          <a:latin typeface="+mn-lt"/>
        </a:defRPr>
      </a:lvl8pPr>
      <a:lvl9pPr marL="3533775" indent="-179388" algn="l" rtl="0" eaLnBrk="1" fontAlgn="base" hangingPunct="1">
        <a:spcBef>
          <a:spcPct val="20000"/>
        </a:spcBef>
        <a:spcAft>
          <a:spcPct val="0"/>
        </a:spcAft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lert.inter3i.com/grabAlert.action?params=alertData" TargetMode="External"/><Relationship Id="rId2" Type="http://schemas.openxmlformats.org/officeDocument/2006/relationships/hyperlink" Target="http://global.semence.org/recvAlert.action?params=alertDat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5.emf"/><Relationship Id="rId21" Type="http://schemas.openxmlformats.org/officeDocument/2006/relationships/image" Target="../media/image20.png"/><Relationship Id="rId34" Type="http://schemas.openxmlformats.org/officeDocument/2006/relationships/image" Target="../media/image32.png"/><Relationship Id="rId7" Type="http://schemas.openxmlformats.org/officeDocument/2006/relationships/image" Target="../media/image9.png"/><Relationship Id="rId12" Type="http://schemas.openxmlformats.org/officeDocument/2006/relationships/hyperlink" Target="http://findicons.com/icon/64433/database_1?id=64461" TargetMode="External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1.png"/><Relationship Id="rId2" Type="http://schemas.openxmlformats.org/officeDocument/2006/relationships/image" Target="../media/image4.png"/><Relationship Id="rId16" Type="http://schemas.openxmlformats.org/officeDocument/2006/relationships/hyperlink" Target="http://findicons.com/icon/64431/database_4?id=64459" TargetMode="External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hyperlink" Target="http://findicons.com/icon/64434/database_2?id=64462" TargetMode="External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emf"/><Relationship Id="rId35" Type="http://schemas.openxmlformats.org/officeDocument/2006/relationships/image" Target="../media/image33.png"/><Relationship Id="rId8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eg"/><Relationship Id="rId18" Type="http://schemas.openxmlformats.org/officeDocument/2006/relationships/image" Target="../media/image53.jpeg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42" Type="http://schemas.openxmlformats.org/officeDocument/2006/relationships/image" Target="../media/image77.png"/><Relationship Id="rId47" Type="http://schemas.openxmlformats.org/officeDocument/2006/relationships/image" Target="../media/image81.png"/><Relationship Id="rId50" Type="http://schemas.openxmlformats.org/officeDocument/2006/relationships/image" Target="../media/image83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1.png"/><Relationship Id="rId29" Type="http://schemas.openxmlformats.org/officeDocument/2006/relationships/image" Target="../media/image64.png"/><Relationship Id="rId11" Type="http://schemas.openxmlformats.org/officeDocument/2006/relationships/image" Target="../media/image46.emf"/><Relationship Id="rId24" Type="http://schemas.openxmlformats.org/officeDocument/2006/relationships/image" Target="../media/image59.emf"/><Relationship Id="rId32" Type="http://schemas.openxmlformats.org/officeDocument/2006/relationships/image" Target="../media/image67.jpeg"/><Relationship Id="rId37" Type="http://schemas.openxmlformats.org/officeDocument/2006/relationships/image" Target="../media/image72.png"/><Relationship Id="rId40" Type="http://schemas.openxmlformats.org/officeDocument/2006/relationships/image" Target="../media/image75.jpeg"/><Relationship Id="rId45" Type="http://schemas.openxmlformats.org/officeDocument/2006/relationships/image" Target="../media/image79.png"/><Relationship Id="rId53" Type="http://schemas.openxmlformats.org/officeDocument/2006/relationships/image" Target="../media/image85.png"/><Relationship Id="rId5" Type="http://schemas.openxmlformats.org/officeDocument/2006/relationships/image" Target="../media/image41.png"/><Relationship Id="rId10" Type="http://schemas.openxmlformats.org/officeDocument/2006/relationships/image" Target="../media/image45.jpe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4" Type="http://schemas.openxmlformats.org/officeDocument/2006/relationships/image" Target="../media/image78.png"/><Relationship Id="rId52" Type="http://schemas.openxmlformats.org/officeDocument/2006/relationships/image" Target="../media/image84.png"/><Relationship Id="rId4" Type="http://schemas.openxmlformats.org/officeDocument/2006/relationships/image" Target="../media/image40.png"/><Relationship Id="rId9" Type="http://schemas.openxmlformats.org/officeDocument/2006/relationships/image" Target="../media/image44.jpe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emf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30.png"/><Relationship Id="rId48" Type="http://schemas.openxmlformats.org/officeDocument/2006/relationships/image" Target="../media/image82.png"/><Relationship Id="rId8" Type="http://schemas.openxmlformats.org/officeDocument/2006/relationships/image" Target="../media/image43.jpeg"/><Relationship Id="rId51" Type="http://schemas.openxmlformats.org/officeDocument/2006/relationships/image" Target="../media/image31.png"/><Relationship Id="rId3" Type="http://schemas.openxmlformats.org/officeDocument/2006/relationships/image" Target="../media/image39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80.png"/><Relationship Id="rId20" Type="http://schemas.openxmlformats.org/officeDocument/2006/relationships/image" Target="../media/image55.png"/><Relationship Id="rId41" Type="http://schemas.openxmlformats.org/officeDocument/2006/relationships/image" Target="../media/image76.jpeg"/><Relationship Id="rId5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5" Type="http://schemas.openxmlformats.org/officeDocument/2006/relationships/image" Target="../media/image50.png"/><Relationship Id="rId23" Type="http://schemas.openxmlformats.org/officeDocument/2006/relationships/image" Target="../media/image58.emf"/><Relationship Id="rId28" Type="http://schemas.openxmlformats.org/officeDocument/2006/relationships/image" Target="../media/image63.png"/><Relationship Id="rId36" Type="http://schemas.openxmlformats.org/officeDocument/2006/relationships/image" Target="../media/image71.jpeg"/><Relationship Id="rId4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北京博晓通科技有限公司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8471" y="2492896"/>
            <a:ext cx="11266949" cy="657907"/>
          </a:xfrm>
        </p:spPr>
        <p:txBody>
          <a:bodyPr anchor="ctr"/>
          <a:lstStyle/>
          <a:p>
            <a:r>
              <a:rPr lang="zh-CN" altLang="en-US" sz="2400" dirty="0"/>
              <a:t>博西家电</a:t>
            </a:r>
            <a:r>
              <a:rPr lang="en-US" altLang="zh-CN" sz="2400" dirty="0"/>
              <a:t>2017</a:t>
            </a:r>
            <a:r>
              <a:rPr lang="zh-CN" altLang="en-US" sz="2400" dirty="0"/>
              <a:t>年数据监测、分析服务和预警处理系统建设方案 </a:t>
            </a:r>
            <a:r>
              <a:rPr lang="en-US" altLang="zh-CN" sz="2400" dirty="0"/>
              <a:t>V1.0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685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 txBox="1">
            <a:spLocks/>
          </p:cNvSpPr>
          <p:nvPr/>
        </p:nvSpPr>
        <p:spPr bwMode="auto">
          <a:xfrm>
            <a:off x="644932" y="1137146"/>
            <a:ext cx="10896600" cy="43263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kern="0" dirty="0">
                <a:latin typeface="等线" panose="02010600030101010101" pitchFamily="2" charset="-122"/>
                <a:ea typeface="等线" panose="02010600030101010101" pitchFamily="2" charset="-122"/>
              </a:rPr>
              <a:t>博晓通产品发展的</a:t>
            </a:r>
            <a:r>
              <a:rPr lang="en-US" altLang="zh-CN" kern="0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kern="0" dirty="0">
                <a:latin typeface="等线" panose="02010600030101010101" pitchFamily="2" charset="-122"/>
                <a:ea typeface="等线" panose="02010600030101010101" pitchFamily="2" charset="-122"/>
              </a:rPr>
              <a:t>个阶段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-453925" y="1010338"/>
            <a:ext cx="13259842" cy="4998024"/>
            <a:chOff x="-349618" y="1452557"/>
            <a:chExt cx="10734775" cy="4280011"/>
          </a:xfrm>
        </p:grpSpPr>
        <p:sp>
          <p:nvSpPr>
            <p:cNvPr id="59" name="Text Box 468"/>
            <p:cNvSpPr txBox="1">
              <a:spLocks noChangeArrowheads="1"/>
            </p:cNvSpPr>
            <p:nvPr/>
          </p:nvSpPr>
          <p:spPr bwMode="auto">
            <a:xfrm rot="20700000">
              <a:off x="1724994" y="2566588"/>
              <a:ext cx="2053291" cy="316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rgbClr val="FEDA0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从还原状态到揭示未来</a:t>
              </a:r>
              <a:r>
                <a:rPr lang="en-US" altLang="ko-KR" sz="1200" dirty="0">
                  <a:solidFill>
                    <a:srgbClr val="FEDA0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.</a:t>
              </a:r>
            </a:p>
          </p:txBody>
        </p:sp>
        <p:grpSp>
          <p:nvGrpSpPr>
            <p:cNvPr id="60" name="그룹 20"/>
            <p:cNvGrpSpPr>
              <a:grpSpLocks/>
            </p:cNvGrpSpPr>
            <p:nvPr/>
          </p:nvGrpSpPr>
          <p:grpSpPr bwMode="auto">
            <a:xfrm>
              <a:off x="1204913" y="3268663"/>
              <a:ext cx="1893886" cy="1952625"/>
              <a:chOff x="1204913" y="3268663"/>
              <a:chExt cx="1893886" cy="1952625"/>
            </a:xfrm>
          </p:grpSpPr>
          <p:sp>
            <p:nvSpPr>
              <p:cNvPr id="76" name="Freeform 456"/>
              <p:cNvSpPr>
                <a:spLocks/>
              </p:cNvSpPr>
              <p:nvPr/>
            </p:nvSpPr>
            <p:spPr bwMode="auto">
              <a:xfrm rot="20700000">
                <a:off x="1260475" y="3268663"/>
                <a:ext cx="1838324" cy="19526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4" y="0"/>
                  </a:cxn>
                  <a:cxn ang="0">
                    <a:pos x="1152" y="576"/>
                  </a:cxn>
                  <a:cxn ang="0">
                    <a:pos x="864" y="1152"/>
                  </a:cxn>
                  <a:cxn ang="0">
                    <a:pos x="0" y="1152"/>
                  </a:cxn>
                  <a:cxn ang="0">
                    <a:pos x="0" y="0"/>
                  </a:cxn>
                </a:cxnLst>
                <a:rect l="0" t="0" r="r" b="b"/>
                <a:pathLst>
                  <a:path w="1152" h="1152">
                    <a:moveTo>
                      <a:pt x="0" y="0"/>
                    </a:moveTo>
                    <a:lnTo>
                      <a:pt x="864" y="0"/>
                    </a:lnTo>
                    <a:lnTo>
                      <a:pt x="1152" y="576"/>
                    </a:lnTo>
                    <a:lnTo>
                      <a:pt x="864" y="1152"/>
                    </a:lnTo>
                    <a:lnTo>
                      <a:pt x="0" y="1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 w="19050" algn="ctr">
                <a:noFill/>
                <a:round/>
                <a:headEnd/>
                <a:tailEnd/>
              </a:ln>
              <a:effectLst>
                <a:outerShdw blurRad="149987" dist="127000" dir="288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146050" h="139700"/>
              </a:sp3d>
            </p:spPr>
            <p:txBody>
              <a:bodyPr wrap="none" lIns="72000" tIns="0" rIns="7200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b="1" kern="0" dirty="0">
                  <a:solidFill>
                    <a:schemeClr val="bg1"/>
                  </a:solidFill>
                  <a:latin typeface="等线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7" name="Freeform 457"/>
              <p:cNvSpPr>
                <a:spLocks/>
              </p:cNvSpPr>
              <p:nvPr/>
            </p:nvSpPr>
            <p:spPr bwMode="auto">
              <a:xfrm rot="20700000">
                <a:off x="1204913" y="3351213"/>
                <a:ext cx="1711325" cy="908050"/>
              </a:xfrm>
              <a:custGeom>
                <a:avLst/>
                <a:gdLst/>
                <a:ahLst/>
                <a:cxnLst>
                  <a:cxn ang="0">
                    <a:pos x="0" y="536"/>
                  </a:cxn>
                  <a:cxn ang="0">
                    <a:pos x="0" y="0"/>
                  </a:cxn>
                  <a:cxn ang="0">
                    <a:pos x="804" y="0"/>
                  </a:cxn>
                  <a:cxn ang="0">
                    <a:pos x="1072" y="536"/>
                  </a:cxn>
                  <a:cxn ang="0">
                    <a:pos x="0" y="536"/>
                  </a:cxn>
                </a:cxnLst>
                <a:rect l="0" t="0" r="r" b="b"/>
                <a:pathLst>
                  <a:path w="1072" h="536">
                    <a:moveTo>
                      <a:pt x="0" y="536"/>
                    </a:moveTo>
                    <a:lnTo>
                      <a:pt x="0" y="0"/>
                    </a:lnTo>
                    <a:lnTo>
                      <a:pt x="804" y="0"/>
                    </a:lnTo>
                    <a:lnTo>
                      <a:pt x="1072" y="536"/>
                    </a:lnTo>
                    <a:lnTo>
                      <a:pt x="0" y="5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等线" panose="02010600030101010101" pitchFamily="2" charset="-122"/>
                </a:endParaRPr>
              </a:p>
            </p:txBody>
          </p:sp>
          <p:sp>
            <p:nvSpPr>
              <p:cNvPr id="78" name="Text Box 469"/>
              <p:cNvSpPr txBox="1">
                <a:spLocks noChangeArrowheads="1"/>
              </p:cNvSpPr>
              <p:nvPr/>
            </p:nvSpPr>
            <p:spPr bwMode="auto">
              <a:xfrm rot="20700000">
                <a:off x="1263948" y="4119175"/>
                <a:ext cx="1831376" cy="553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zh-CN" altLang="en-US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各种海量社交和电商</a:t>
                </a:r>
                <a:endParaRPr lang="en-US" altLang="zh-CN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eaLnBrk="1" hangingPunct="1"/>
                <a:r>
                  <a:rPr lang="zh-CN" altLang="en-US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详情数据的汇集</a:t>
                </a:r>
                <a:endParaRPr lang="en-US" altLang="ko-KR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1" name="그룹 21"/>
            <p:cNvGrpSpPr>
              <a:grpSpLocks/>
            </p:cNvGrpSpPr>
            <p:nvPr/>
          </p:nvGrpSpPr>
          <p:grpSpPr bwMode="auto">
            <a:xfrm>
              <a:off x="2797175" y="2852738"/>
              <a:ext cx="1855788" cy="1952625"/>
              <a:chOff x="2797175" y="2852738"/>
              <a:chExt cx="1855788" cy="1952625"/>
            </a:xfrm>
          </p:grpSpPr>
          <p:sp>
            <p:nvSpPr>
              <p:cNvPr id="73" name="Freeform 459"/>
              <p:cNvSpPr>
                <a:spLocks/>
              </p:cNvSpPr>
              <p:nvPr/>
            </p:nvSpPr>
            <p:spPr bwMode="auto">
              <a:xfrm rot="20700000">
                <a:off x="2814638" y="2852738"/>
                <a:ext cx="1838325" cy="1952625"/>
              </a:xfrm>
              <a:custGeom>
                <a:avLst/>
                <a:gdLst/>
                <a:ahLst/>
                <a:cxnLst>
                  <a:cxn ang="0">
                    <a:pos x="288" y="576"/>
                  </a:cxn>
                  <a:cxn ang="0">
                    <a:pos x="0" y="0"/>
                  </a:cxn>
                  <a:cxn ang="0">
                    <a:pos x="864" y="0"/>
                  </a:cxn>
                  <a:cxn ang="0">
                    <a:pos x="1152" y="576"/>
                  </a:cxn>
                  <a:cxn ang="0">
                    <a:pos x="864" y="1152"/>
                  </a:cxn>
                  <a:cxn ang="0">
                    <a:pos x="0" y="1152"/>
                  </a:cxn>
                  <a:cxn ang="0">
                    <a:pos x="288" y="576"/>
                  </a:cxn>
                </a:cxnLst>
                <a:rect l="0" t="0" r="r" b="b"/>
                <a:pathLst>
                  <a:path w="1152" h="1152">
                    <a:moveTo>
                      <a:pt x="288" y="576"/>
                    </a:moveTo>
                    <a:lnTo>
                      <a:pt x="0" y="0"/>
                    </a:lnTo>
                    <a:lnTo>
                      <a:pt x="864" y="0"/>
                    </a:lnTo>
                    <a:lnTo>
                      <a:pt x="1152" y="576"/>
                    </a:lnTo>
                    <a:lnTo>
                      <a:pt x="864" y="1152"/>
                    </a:lnTo>
                    <a:lnTo>
                      <a:pt x="0" y="1152"/>
                    </a:lnTo>
                    <a:lnTo>
                      <a:pt x="288" y="576"/>
                    </a:lnTo>
                    <a:close/>
                  </a:path>
                </a:pathLst>
              </a:custGeom>
              <a:solidFill>
                <a:srgbClr val="00B0F0"/>
              </a:solidFill>
              <a:ln w="19050" algn="ctr">
                <a:noFill/>
                <a:round/>
                <a:headEnd/>
                <a:tailEnd/>
              </a:ln>
              <a:effectLst>
                <a:outerShdw blurRad="149987" dist="127000" dir="288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146050" h="139700"/>
              </a:sp3d>
            </p:spPr>
            <p:txBody>
              <a:bodyPr wrap="none" lIns="72000" tIns="0" rIns="7200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b="1" kern="0" dirty="0">
                  <a:solidFill>
                    <a:schemeClr val="bg1"/>
                  </a:solidFill>
                  <a:latin typeface="等线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4" name="Freeform 460"/>
              <p:cNvSpPr>
                <a:spLocks/>
              </p:cNvSpPr>
              <p:nvPr/>
            </p:nvSpPr>
            <p:spPr bwMode="auto">
              <a:xfrm rot="20700000">
                <a:off x="2797175" y="2930525"/>
                <a:ext cx="1673225" cy="908050"/>
              </a:xfrm>
              <a:custGeom>
                <a:avLst/>
                <a:gdLst/>
                <a:ahLst/>
                <a:cxnLst>
                  <a:cxn ang="0">
                    <a:pos x="266" y="536"/>
                  </a:cxn>
                  <a:cxn ang="0">
                    <a:pos x="0" y="0"/>
                  </a:cxn>
                  <a:cxn ang="0">
                    <a:pos x="780" y="0"/>
                  </a:cxn>
                  <a:cxn ang="0">
                    <a:pos x="1048" y="536"/>
                  </a:cxn>
                  <a:cxn ang="0">
                    <a:pos x="266" y="536"/>
                  </a:cxn>
                </a:cxnLst>
                <a:rect l="0" t="0" r="r" b="b"/>
                <a:pathLst>
                  <a:path w="1048" h="536">
                    <a:moveTo>
                      <a:pt x="266" y="536"/>
                    </a:moveTo>
                    <a:lnTo>
                      <a:pt x="0" y="0"/>
                    </a:lnTo>
                    <a:lnTo>
                      <a:pt x="780" y="0"/>
                    </a:lnTo>
                    <a:lnTo>
                      <a:pt x="1048" y="536"/>
                    </a:lnTo>
                    <a:lnTo>
                      <a:pt x="266" y="5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等线" panose="02010600030101010101" pitchFamily="2" charset="-122"/>
                </a:endParaRPr>
              </a:p>
            </p:txBody>
          </p:sp>
          <p:sp>
            <p:nvSpPr>
              <p:cNvPr id="75" name="Text Box 470"/>
              <p:cNvSpPr txBox="1">
                <a:spLocks noChangeArrowheads="1"/>
              </p:cNvSpPr>
              <p:nvPr/>
            </p:nvSpPr>
            <p:spPr bwMode="auto">
              <a:xfrm rot="20700000">
                <a:off x="3344043" y="3634641"/>
                <a:ext cx="1112766" cy="553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zh-CN" altLang="en-US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舆情监测及危机管理</a:t>
                </a:r>
                <a:endParaRPr lang="en-US" altLang="ko-KR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2" name="그룹 22"/>
            <p:cNvGrpSpPr>
              <a:grpSpLocks/>
            </p:cNvGrpSpPr>
            <p:nvPr/>
          </p:nvGrpSpPr>
          <p:grpSpPr bwMode="auto">
            <a:xfrm>
              <a:off x="4349750" y="2436813"/>
              <a:ext cx="1855788" cy="1952625"/>
              <a:chOff x="4349750" y="2436813"/>
              <a:chExt cx="1855788" cy="1952625"/>
            </a:xfrm>
          </p:grpSpPr>
          <p:sp>
            <p:nvSpPr>
              <p:cNvPr id="70" name="Freeform 462"/>
              <p:cNvSpPr>
                <a:spLocks/>
              </p:cNvSpPr>
              <p:nvPr/>
            </p:nvSpPr>
            <p:spPr bwMode="auto">
              <a:xfrm rot="20700000">
                <a:off x="4367213" y="2436813"/>
                <a:ext cx="1838325" cy="1952625"/>
              </a:xfrm>
              <a:custGeom>
                <a:avLst/>
                <a:gdLst/>
                <a:ahLst/>
                <a:cxnLst>
                  <a:cxn ang="0">
                    <a:pos x="288" y="576"/>
                  </a:cxn>
                  <a:cxn ang="0">
                    <a:pos x="0" y="0"/>
                  </a:cxn>
                  <a:cxn ang="0">
                    <a:pos x="864" y="0"/>
                  </a:cxn>
                  <a:cxn ang="0">
                    <a:pos x="1152" y="576"/>
                  </a:cxn>
                  <a:cxn ang="0">
                    <a:pos x="864" y="1152"/>
                  </a:cxn>
                  <a:cxn ang="0">
                    <a:pos x="0" y="1152"/>
                  </a:cxn>
                  <a:cxn ang="0">
                    <a:pos x="288" y="576"/>
                  </a:cxn>
                </a:cxnLst>
                <a:rect l="0" t="0" r="r" b="b"/>
                <a:pathLst>
                  <a:path w="1152" h="1152">
                    <a:moveTo>
                      <a:pt x="288" y="576"/>
                    </a:moveTo>
                    <a:lnTo>
                      <a:pt x="0" y="0"/>
                    </a:lnTo>
                    <a:lnTo>
                      <a:pt x="864" y="0"/>
                    </a:lnTo>
                    <a:lnTo>
                      <a:pt x="1152" y="576"/>
                    </a:lnTo>
                    <a:lnTo>
                      <a:pt x="864" y="1152"/>
                    </a:lnTo>
                    <a:lnTo>
                      <a:pt x="0" y="1152"/>
                    </a:lnTo>
                    <a:lnTo>
                      <a:pt x="288" y="576"/>
                    </a:lnTo>
                    <a:close/>
                  </a:path>
                </a:pathLst>
              </a:custGeom>
              <a:solidFill>
                <a:srgbClr val="00B0F0"/>
              </a:solidFill>
              <a:ln w="19050" algn="ctr">
                <a:noFill/>
                <a:round/>
                <a:headEnd/>
                <a:tailEnd/>
              </a:ln>
              <a:effectLst>
                <a:outerShdw blurRad="149987" dist="127000" dir="288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146050" h="139700"/>
              </a:sp3d>
            </p:spPr>
            <p:txBody>
              <a:bodyPr wrap="none" lIns="72000" tIns="0" rIns="7200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b="1" kern="0" dirty="0">
                  <a:solidFill>
                    <a:schemeClr val="bg1"/>
                  </a:solidFill>
                  <a:latin typeface="等线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71" name="Freeform 463"/>
              <p:cNvSpPr>
                <a:spLocks/>
              </p:cNvSpPr>
              <p:nvPr/>
            </p:nvSpPr>
            <p:spPr bwMode="auto">
              <a:xfrm rot="20700000">
                <a:off x="4349750" y="2514600"/>
                <a:ext cx="1673225" cy="908050"/>
              </a:xfrm>
              <a:custGeom>
                <a:avLst/>
                <a:gdLst/>
                <a:ahLst/>
                <a:cxnLst>
                  <a:cxn ang="0">
                    <a:pos x="266" y="536"/>
                  </a:cxn>
                  <a:cxn ang="0">
                    <a:pos x="0" y="0"/>
                  </a:cxn>
                  <a:cxn ang="0">
                    <a:pos x="780" y="0"/>
                  </a:cxn>
                  <a:cxn ang="0">
                    <a:pos x="1048" y="536"/>
                  </a:cxn>
                  <a:cxn ang="0">
                    <a:pos x="266" y="536"/>
                  </a:cxn>
                </a:cxnLst>
                <a:rect l="0" t="0" r="r" b="b"/>
                <a:pathLst>
                  <a:path w="1048" h="536">
                    <a:moveTo>
                      <a:pt x="266" y="536"/>
                    </a:moveTo>
                    <a:lnTo>
                      <a:pt x="0" y="0"/>
                    </a:lnTo>
                    <a:lnTo>
                      <a:pt x="780" y="0"/>
                    </a:lnTo>
                    <a:lnTo>
                      <a:pt x="1048" y="536"/>
                    </a:lnTo>
                    <a:lnTo>
                      <a:pt x="266" y="5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等线" panose="02010600030101010101" pitchFamily="2" charset="-122"/>
                </a:endParaRPr>
              </a:p>
            </p:txBody>
          </p:sp>
          <p:sp>
            <p:nvSpPr>
              <p:cNvPr id="72" name="Text Box 471"/>
              <p:cNvSpPr txBox="1">
                <a:spLocks noChangeArrowheads="1"/>
              </p:cNvSpPr>
              <p:nvPr/>
            </p:nvSpPr>
            <p:spPr bwMode="auto">
              <a:xfrm rot="20700000">
                <a:off x="4837177" y="3149933"/>
                <a:ext cx="1285026" cy="553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zh-CN" altLang="en-US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指导行业运营</a:t>
                </a:r>
                <a:endParaRPr lang="en-US" altLang="zh-CN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eaLnBrk="1" hangingPunct="1"/>
                <a:r>
                  <a:rPr lang="zh-CN" altLang="en-US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的大数据产品</a:t>
                </a:r>
                <a:endParaRPr lang="en-US" altLang="ko-KR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3" name="그룹 23"/>
            <p:cNvGrpSpPr>
              <a:grpSpLocks/>
            </p:cNvGrpSpPr>
            <p:nvPr/>
          </p:nvGrpSpPr>
          <p:grpSpPr bwMode="auto">
            <a:xfrm>
              <a:off x="5903913" y="2019300"/>
              <a:ext cx="1855788" cy="1952625"/>
              <a:chOff x="5903913" y="2019300"/>
              <a:chExt cx="1855788" cy="1952625"/>
            </a:xfrm>
          </p:grpSpPr>
          <p:sp>
            <p:nvSpPr>
              <p:cNvPr id="67" name="Freeform 465"/>
              <p:cNvSpPr>
                <a:spLocks/>
              </p:cNvSpPr>
              <p:nvPr/>
            </p:nvSpPr>
            <p:spPr bwMode="auto">
              <a:xfrm rot="20700000">
                <a:off x="5921375" y="2019300"/>
                <a:ext cx="1838326" cy="1952625"/>
              </a:xfrm>
              <a:custGeom>
                <a:avLst/>
                <a:gdLst/>
                <a:ahLst/>
                <a:cxnLst>
                  <a:cxn ang="0">
                    <a:pos x="288" y="576"/>
                  </a:cxn>
                  <a:cxn ang="0">
                    <a:pos x="0" y="0"/>
                  </a:cxn>
                  <a:cxn ang="0">
                    <a:pos x="864" y="0"/>
                  </a:cxn>
                  <a:cxn ang="0">
                    <a:pos x="1152" y="576"/>
                  </a:cxn>
                  <a:cxn ang="0">
                    <a:pos x="864" y="1152"/>
                  </a:cxn>
                  <a:cxn ang="0">
                    <a:pos x="0" y="1152"/>
                  </a:cxn>
                  <a:cxn ang="0">
                    <a:pos x="288" y="576"/>
                  </a:cxn>
                </a:cxnLst>
                <a:rect l="0" t="0" r="r" b="b"/>
                <a:pathLst>
                  <a:path w="1152" h="1152">
                    <a:moveTo>
                      <a:pt x="288" y="576"/>
                    </a:moveTo>
                    <a:lnTo>
                      <a:pt x="0" y="0"/>
                    </a:lnTo>
                    <a:lnTo>
                      <a:pt x="864" y="0"/>
                    </a:lnTo>
                    <a:lnTo>
                      <a:pt x="1152" y="576"/>
                    </a:lnTo>
                    <a:lnTo>
                      <a:pt x="864" y="1152"/>
                    </a:lnTo>
                    <a:lnTo>
                      <a:pt x="0" y="1152"/>
                    </a:lnTo>
                    <a:lnTo>
                      <a:pt x="288" y="576"/>
                    </a:lnTo>
                    <a:close/>
                  </a:path>
                </a:pathLst>
              </a:custGeom>
              <a:solidFill>
                <a:srgbClr val="00B0F0"/>
              </a:solidFill>
              <a:ln w="19050" algn="ctr">
                <a:noFill/>
                <a:round/>
                <a:headEnd/>
                <a:tailEnd/>
              </a:ln>
              <a:effectLst>
                <a:outerShdw blurRad="149987" dist="127000" dir="288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146050" h="139700"/>
              </a:sp3d>
            </p:spPr>
            <p:txBody>
              <a:bodyPr wrap="none" lIns="72000" tIns="0" rIns="7200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b="1" kern="0" dirty="0">
                  <a:solidFill>
                    <a:schemeClr val="bg1"/>
                  </a:solidFill>
                  <a:latin typeface="等线" panose="02010600030101010101" pitchFamily="2" charset="-122"/>
                  <a:cs typeface="Times New Roman" pitchFamily="18" charset="0"/>
                </a:endParaRPr>
              </a:p>
            </p:txBody>
          </p:sp>
          <p:sp>
            <p:nvSpPr>
              <p:cNvPr id="68" name="Freeform 466"/>
              <p:cNvSpPr>
                <a:spLocks/>
              </p:cNvSpPr>
              <p:nvPr/>
            </p:nvSpPr>
            <p:spPr bwMode="auto">
              <a:xfrm rot="-900000">
                <a:off x="5903913" y="2097088"/>
                <a:ext cx="1673225" cy="908050"/>
              </a:xfrm>
              <a:custGeom>
                <a:avLst/>
                <a:gdLst>
                  <a:gd name="T0" fmla="*/ 2147483647 w 1048"/>
                  <a:gd name="T1" fmla="*/ 2147483647 h 536"/>
                  <a:gd name="T2" fmla="*/ 0 w 1048"/>
                  <a:gd name="T3" fmla="*/ 0 h 536"/>
                  <a:gd name="T4" fmla="*/ 2147483647 w 1048"/>
                  <a:gd name="T5" fmla="*/ 0 h 536"/>
                  <a:gd name="T6" fmla="*/ 2147483647 w 1048"/>
                  <a:gd name="T7" fmla="*/ 2147483647 h 536"/>
                  <a:gd name="T8" fmla="*/ 2147483647 w 1048"/>
                  <a:gd name="T9" fmla="*/ 2147483647 h 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8"/>
                  <a:gd name="T16" fmla="*/ 0 h 536"/>
                  <a:gd name="T17" fmla="*/ 1048 w 1048"/>
                  <a:gd name="T18" fmla="*/ 536 h 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8" h="536">
                    <a:moveTo>
                      <a:pt x="266" y="536"/>
                    </a:moveTo>
                    <a:lnTo>
                      <a:pt x="0" y="0"/>
                    </a:lnTo>
                    <a:lnTo>
                      <a:pt x="780" y="0"/>
                    </a:lnTo>
                    <a:lnTo>
                      <a:pt x="1048" y="536"/>
                    </a:lnTo>
                    <a:lnTo>
                      <a:pt x="266" y="5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9999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等线" panose="02010600030101010101" pitchFamily="2" charset="-122"/>
                </a:endParaRPr>
              </a:p>
            </p:txBody>
          </p:sp>
          <p:sp>
            <p:nvSpPr>
              <p:cNvPr id="69" name="Text Box 472"/>
              <p:cNvSpPr txBox="1">
                <a:spLocks noChangeArrowheads="1"/>
              </p:cNvSpPr>
              <p:nvPr/>
            </p:nvSpPr>
            <p:spPr bwMode="auto">
              <a:xfrm rot="20700000">
                <a:off x="6531292" y="2683094"/>
                <a:ext cx="897001" cy="553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zh-CN" altLang="en-US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趋势预测</a:t>
                </a:r>
                <a:endParaRPr lang="en-US" altLang="zh-CN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eaLnBrk="1" hangingPunct="1"/>
                <a:r>
                  <a:rPr lang="zh-CN" altLang="en-US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企业画像</a:t>
                </a:r>
                <a:endParaRPr lang="en-US" altLang="ko-KR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64" name="Text Box 473"/>
            <p:cNvSpPr txBox="1">
              <a:spLocks noChangeArrowheads="1"/>
            </p:cNvSpPr>
            <p:nvPr/>
          </p:nvSpPr>
          <p:spPr bwMode="auto">
            <a:xfrm rot="20700000">
              <a:off x="5182919" y="4388463"/>
              <a:ext cx="2018251" cy="316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zh-CN" altLang="en-US" dirty="0">
                  <a:solidFill>
                    <a:srgbClr val="FD7F0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从统计分析到人工智能</a:t>
              </a:r>
              <a:endParaRPr lang="en-US" altLang="ko-KR" sz="1200" dirty="0">
                <a:solidFill>
                  <a:srgbClr val="FD7F0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5" name="Rectangle 474"/>
            <p:cNvSpPr>
              <a:spLocks noChangeArrowheads="1"/>
            </p:cNvSpPr>
            <p:nvPr/>
          </p:nvSpPr>
          <p:spPr bwMode="auto">
            <a:xfrm rot="20700000">
              <a:off x="-349618" y="3751368"/>
              <a:ext cx="1619250" cy="1981200"/>
            </a:xfrm>
            <a:prstGeom prst="rect">
              <a:avLst/>
            </a:prstGeom>
            <a:solidFill>
              <a:schemeClr val="tx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等线" panose="02010600030101010101" pitchFamily="2" charset="-122"/>
                </a:rPr>
                <a:t>新闻简报</a:t>
              </a:r>
              <a:endParaRPr lang="en-US" altLang="zh-CN" dirty="0">
                <a:latin typeface="等线" panose="02010600030101010101" pitchFamily="2" charset="-122"/>
              </a:endParaRPr>
            </a:p>
            <a:p>
              <a:pPr algn="ctr" eaLnBrk="1" hangingPunct="1"/>
              <a:r>
                <a:rPr lang="zh-CN" altLang="en-US" dirty="0">
                  <a:latin typeface="等线" panose="02010600030101010101" pitchFamily="2" charset="-122"/>
                </a:rPr>
                <a:t>媒体监测</a:t>
              </a:r>
              <a:endParaRPr lang="ko-KR" altLang="en-US" dirty="0">
                <a:latin typeface="等线" panose="02010600030101010101" pitchFamily="2" charset="-122"/>
              </a:endParaRPr>
            </a:p>
          </p:txBody>
        </p:sp>
        <p:sp>
          <p:nvSpPr>
            <p:cNvPr id="66" name="Freeform 475"/>
            <p:cNvSpPr>
              <a:spLocks/>
            </p:cNvSpPr>
            <p:nvPr/>
          </p:nvSpPr>
          <p:spPr bwMode="auto">
            <a:xfrm rot="20700000">
              <a:off x="7433396" y="1452557"/>
              <a:ext cx="2951761" cy="1963737"/>
            </a:xfrm>
            <a:custGeom>
              <a:avLst/>
              <a:gdLst>
                <a:gd name="T0" fmla="*/ 2147483647 w 2304"/>
                <a:gd name="T1" fmla="*/ 2147483647 h 1152"/>
                <a:gd name="T2" fmla="*/ 0 w 2304"/>
                <a:gd name="T3" fmla="*/ 0 h 1152"/>
                <a:gd name="T4" fmla="*/ 2147483647 w 2304"/>
                <a:gd name="T5" fmla="*/ 0 h 1152"/>
                <a:gd name="T6" fmla="*/ 2147483647 w 2304"/>
                <a:gd name="T7" fmla="*/ 2147483647 h 1152"/>
                <a:gd name="T8" fmla="*/ 2147483647 w 2304"/>
                <a:gd name="T9" fmla="*/ 2147483647 h 1152"/>
                <a:gd name="T10" fmla="*/ 0 w 2304"/>
                <a:gd name="T11" fmla="*/ 2147483647 h 1152"/>
                <a:gd name="T12" fmla="*/ 2147483647 w 2304"/>
                <a:gd name="T13" fmla="*/ 2147483647 h 11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04"/>
                <a:gd name="T22" fmla="*/ 0 h 1152"/>
                <a:gd name="T23" fmla="*/ 2304 w 2304"/>
                <a:gd name="T24" fmla="*/ 1152 h 11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04" h="1152">
                  <a:moveTo>
                    <a:pt x="288" y="576"/>
                  </a:moveTo>
                  <a:lnTo>
                    <a:pt x="0" y="0"/>
                  </a:lnTo>
                  <a:lnTo>
                    <a:pt x="2016" y="0"/>
                  </a:lnTo>
                  <a:lnTo>
                    <a:pt x="2304" y="576"/>
                  </a:lnTo>
                  <a:lnTo>
                    <a:pt x="2016" y="1152"/>
                  </a:lnTo>
                  <a:lnTo>
                    <a:pt x="0" y="1152"/>
                  </a:lnTo>
                  <a:lnTo>
                    <a:pt x="288" y="576"/>
                  </a:lnTo>
                  <a:close/>
                </a:path>
              </a:pathLst>
            </a:custGeom>
            <a:solidFill>
              <a:schemeClr val="bg1">
                <a:lumMod val="50000"/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等线" panose="02010600030101010101" pitchFamily="2" charset="-122"/>
              </a:endParaRPr>
            </a:p>
          </p:txBody>
        </p:sp>
      </p:grpSp>
      <p:sp>
        <p:nvSpPr>
          <p:cNvPr id="79" name="矩形 78"/>
          <p:cNvSpPr/>
          <p:nvPr/>
        </p:nvSpPr>
        <p:spPr>
          <a:xfrm>
            <a:off x="4497758" y="2687109"/>
            <a:ext cx="716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latin typeface="等线" panose="02010600030101010101" pitchFamily="2" charset="-122"/>
                <a:ea typeface="等线" panose="02010600030101010101" pitchFamily="2" charset="-122"/>
              </a:rPr>
              <a:t>√</a:t>
            </a:r>
          </a:p>
        </p:txBody>
      </p:sp>
      <p:sp>
        <p:nvSpPr>
          <p:cNvPr id="80" name="矩形 79"/>
          <p:cNvSpPr/>
          <p:nvPr/>
        </p:nvSpPr>
        <p:spPr>
          <a:xfrm>
            <a:off x="2382035" y="3183865"/>
            <a:ext cx="716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latin typeface="等线" panose="02010600030101010101" pitchFamily="2" charset="-122"/>
                <a:ea typeface="等线" panose="02010600030101010101" pitchFamily="2" charset="-122"/>
              </a:rPr>
              <a:t>√</a:t>
            </a:r>
          </a:p>
        </p:txBody>
      </p:sp>
      <p:sp>
        <p:nvSpPr>
          <p:cNvPr id="81" name="矩形 80"/>
          <p:cNvSpPr/>
          <p:nvPr/>
        </p:nvSpPr>
        <p:spPr>
          <a:xfrm>
            <a:off x="6282135" y="2166912"/>
            <a:ext cx="9729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latin typeface="等线" panose="02010600030101010101" pitchFamily="2" charset="-122"/>
                <a:ea typeface="等线" panose="02010600030101010101" pitchFamily="2" charset="-122"/>
              </a:rPr>
              <a:t>√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543297" y="5719327"/>
            <a:ext cx="483423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* 旅游、时尚、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、汽车、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FMCG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16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1485" y="889380"/>
            <a:ext cx="11266949" cy="62660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博晓通社交和电商大数据监测、分析的</a:t>
            </a:r>
            <a:r>
              <a:rPr lang="en-US" altLang="zh-CN" sz="4400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大应用场景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09601" y="1857080"/>
            <a:ext cx="11305880" cy="4308049"/>
            <a:chOff x="203031" y="1370712"/>
            <a:chExt cx="14532981" cy="5664192"/>
          </a:xfrm>
        </p:grpSpPr>
        <p:grpSp>
          <p:nvGrpSpPr>
            <p:cNvPr id="32" name="组合 31"/>
            <p:cNvGrpSpPr/>
            <p:nvPr/>
          </p:nvGrpSpPr>
          <p:grpSpPr>
            <a:xfrm>
              <a:off x="203031" y="1827977"/>
              <a:ext cx="6275255" cy="4482826"/>
              <a:chOff x="909283" y="1201017"/>
              <a:chExt cx="4703365" cy="3359880"/>
            </a:xfrm>
          </p:grpSpPr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2648" y="1910254"/>
                <a:ext cx="2160000" cy="2160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283" y="1910254"/>
                <a:ext cx="2160000" cy="2160000"/>
              </a:xfrm>
              <a:prstGeom prst="ellipse">
                <a:avLst/>
              </a:prstGeom>
              <a:solidFill>
                <a:srgbClr val="00B0F0"/>
              </a:solidFill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55" name="矩形 54"/>
              <p:cNvSpPr/>
              <p:nvPr/>
            </p:nvSpPr>
            <p:spPr>
              <a:xfrm>
                <a:off x="1786766" y="1201017"/>
                <a:ext cx="3121913" cy="33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社交和电商倾听、分析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Content Placeholder 2"/>
              <p:cNvSpPr txBox="1"/>
              <p:nvPr/>
            </p:nvSpPr>
            <p:spPr bwMode="auto">
              <a:xfrm>
                <a:off x="3802187" y="4253861"/>
                <a:ext cx="1460922" cy="307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/>
              <a:lstStyle/>
              <a:p>
                <a:pPr marL="353695" indent="-353695" algn="ctr" defTabSz="791845" eaLnBrk="0" hangingPunct="0">
                  <a:lnSpc>
                    <a:spcPts val="2480"/>
                  </a:lnSpc>
                  <a:defRPr/>
                </a:pPr>
                <a:r>
                  <a:rPr lang="zh-CN" altLang="en-US" sz="12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了解用户心理</a:t>
                </a:r>
                <a:endParaRPr lang="en-US" sz="12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Content Placeholder 2"/>
              <p:cNvSpPr txBox="1"/>
              <p:nvPr/>
            </p:nvSpPr>
            <p:spPr bwMode="auto">
              <a:xfrm>
                <a:off x="1258822" y="4253861"/>
                <a:ext cx="1460922" cy="307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/>
              <a:lstStyle/>
              <a:p>
                <a:pPr marL="353695" indent="-353695" algn="ctr" defTabSz="791845" eaLnBrk="0" hangingPunct="0">
                  <a:lnSpc>
                    <a:spcPts val="2480"/>
                  </a:lnSpc>
                  <a:defRPr/>
                </a:pPr>
                <a:r>
                  <a:rPr lang="zh-CN" altLang="en-US" sz="12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倾听用户声音</a:t>
                </a:r>
                <a:endParaRPr lang="en-US" sz="12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右大括号 32"/>
            <p:cNvSpPr/>
            <p:nvPr/>
          </p:nvSpPr>
          <p:spPr>
            <a:xfrm>
              <a:off x="6569321" y="1502251"/>
              <a:ext cx="659077" cy="5342814"/>
            </a:xfrm>
            <a:prstGeom prst="rightBrace">
              <a:avLst>
                <a:gd name="adj1" fmla="val 39444"/>
                <a:gd name="adj2" fmla="val 48819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21991" tIns="60996" rIns="121991" bIns="60996"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582844" y="1370712"/>
              <a:ext cx="7153168" cy="5664192"/>
              <a:chOff x="6946021" y="1916166"/>
              <a:chExt cx="3939954" cy="3119790"/>
            </a:xfrm>
          </p:grpSpPr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7233223" y="3049103"/>
                <a:ext cx="1144502" cy="562796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市场或消费者研究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 Box 29"/>
              <p:cNvSpPr txBox="1">
                <a:spLocks noChangeArrowheads="1"/>
              </p:cNvSpPr>
              <p:nvPr/>
            </p:nvSpPr>
            <p:spPr bwMode="auto">
              <a:xfrm>
                <a:off x="8458257" y="3085964"/>
                <a:ext cx="2427718" cy="456914"/>
              </a:xfrm>
              <a:prstGeom prst="rect">
                <a:avLst/>
              </a:prstGeom>
              <a:noFill/>
              <a:ln w="6350" algn="ctr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63830" lvl="1" indent="-162560" defTabSz="659765" eaLnBrk="0" hangingPunct="0">
                  <a:spcBef>
                    <a:spcPts val="260"/>
                  </a:spcBef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社会人口统计特征</a:t>
                </a:r>
                <a:r>
                  <a: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例如位置和性别）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 eaLnBrk="0" hangingPunct="0">
                  <a:spcBef>
                    <a:spcPts val="260"/>
                  </a:spcBef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心理学特征（例如价值观和动机）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 eaLnBrk="0" hangingPunct="0">
                  <a:spcBef>
                    <a:spcPts val="260"/>
                  </a:spcBef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客户需要、客户反馈和购买行为</a:t>
                </a:r>
                <a:r>
                  <a: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</a:t>
                </a:r>
              </a:p>
            </p:txBody>
          </p:sp>
          <p:sp>
            <p:nvSpPr>
              <p:cNvPr id="37" name="Rectangle 31"/>
              <p:cNvSpPr>
                <a:spLocks noChangeArrowheads="1"/>
              </p:cNvSpPr>
              <p:nvPr/>
            </p:nvSpPr>
            <p:spPr bwMode="auto">
              <a:xfrm>
                <a:off x="7233223" y="1916166"/>
                <a:ext cx="1144502" cy="552651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品牌传播分析</a:t>
                </a:r>
                <a:r>
                  <a:rPr 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: </a:t>
                </a:r>
                <a:br>
                  <a:rPr 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+/- 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对话内容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8465379" y="1931244"/>
                <a:ext cx="2248818" cy="534923"/>
              </a:xfrm>
              <a:prstGeom prst="rect">
                <a:avLst/>
              </a:prstGeom>
              <a:noFill/>
              <a:ln w="6350" algn="ctr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63830" lvl="1" indent="-162560" defTabSz="659765" eaLnBrk="0" hangingPunct="0"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品牌传播和分析</a:t>
                </a:r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 eaLnBrk="0" hangingPunct="0"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危机管理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 eaLnBrk="0" hangingPunct="0"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识别意见领袖和排名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社交营销活动的评估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Rectangle 28"/>
              <p:cNvSpPr>
                <a:spLocks noChangeArrowheads="1"/>
              </p:cNvSpPr>
              <p:nvPr/>
            </p:nvSpPr>
            <p:spPr bwMode="auto">
              <a:xfrm>
                <a:off x="7235284" y="3662689"/>
                <a:ext cx="1144502" cy="490310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竞品分析对比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 Box 29"/>
              <p:cNvSpPr txBox="1">
                <a:spLocks noChangeArrowheads="1"/>
              </p:cNvSpPr>
              <p:nvPr/>
            </p:nvSpPr>
            <p:spPr bwMode="auto">
              <a:xfrm>
                <a:off x="8461483" y="3662689"/>
                <a:ext cx="2132237" cy="481431"/>
              </a:xfrm>
              <a:prstGeom prst="rect">
                <a:avLst/>
              </a:prstGeom>
              <a:noFill/>
              <a:ln w="6350" algn="ctr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63830" lvl="1" indent="-162560" defTabSz="659765" eaLnBrk="0" hangingPunct="0">
                  <a:spcBef>
                    <a:spcPct val="30000"/>
                  </a:spcBef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掌握竞争对手活动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 eaLnBrk="0" hangingPunct="0">
                  <a:spcBef>
                    <a:spcPct val="30000"/>
                  </a:spcBef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与竞争对手作对比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 eaLnBrk="0" hangingPunct="0">
                  <a:spcBef>
                    <a:spcPct val="30000"/>
                  </a:spcBef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优化定价模型和调整</a:t>
                </a:r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Rectangle 28"/>
              <p:cNvSpPr>
                <a:spLocks noChangeArrowheads="1"/>
              </p:cNvSpPr>
              <p:nvPr/>
            </p:nvSpPr>
            <p:spPr bwMode="auto">
              <a:xfrm>
                <a:off x="7235284" y="2527254"/>
                <a:ext cx="1144502" cy="475140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行业</a:t>
                </a:r>
                <a:r>
                  <a:rPr 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&amp; 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市场趋势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 Box 29"/>
              <p:cNvSpPr txBox="1">
                <a:spLocks noChangeArrowheads="1"/>
              </p:cNvSpPr>
              <p:nvPr/>
            </p:nvSpPr>
            <p:spPr bwMode="auto">
              <a:xfrm>
                <a:off x="8455525" y="2575468"/>
                <a:ext cx="2144153" cy="401193"/>
              </a:xfrm>
              <a:prstGeom prst="rect">
                <a:avLst/>
              </a:prstGeom>
              <a:noFill/>
              <a:ln w="6350" algn="ctr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63830" lvl="1" indent="-162560" defTabSz="659765" eaLnBrk="0" hangingPunct="0"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产品开发建议和产品发布反馈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 eaLnBrk="0" hangingPunct="0"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产业趋势、关键政策</a:t>
                </a:r>
                <a:r>
                  <a: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、产品生命周期</a:t>
                </a:r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 eaLnBrk="0" hangingPunct="0"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技术发展和用户认知演化</a:t>
                </a:r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Rectangle 28"/>
              <p:cNvSpPr>
                <a:spLocks noChangeArrowheads="1"/>
              </p:cNvSpPr>
              <p:nvPr/>
            </p:nvSpPr>
            <p:spPr bwMode="auto">
              <a:xfrm>
                <a:off x="6946021" y="3049103"/>
                <a:ext cx="241336" cy="562796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en-US" sz="1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44" name="Rectangle 31"/>
              <p:cNvSpPr>
                <a:spLocks noChangeArrowheads="1"/>
              </p:cNvSpPr>
              <p:nvPr/>
            </p:nvSpPr>
            <p:spPr bwMode="auto">
              <a:xfrm>
                <a:off x="6946021" y="1916166"/>
                <a:ext cx="241336" cy="552651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en-US" sz="1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45" name="Rectangle 28"/>
              <p:cNvSpPr>
                <a:spLocks noChangeArrowheads="1"/>
              </p:cNvSpPr>
              <p:nvPr/>
            </p:nvSpPr>
            <p:spPr bwMode="auto">
              <a:xfrm>
                <a:off x="6948083" y="3662689"/>
                <a:ext cx="241336" cy="490310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en-US" sz="1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46" name="Rectangle 28"/>
              <p:cNvSpPr>
                <a:spLocks noChangeArrowheads="1"/>
              </p:cNvSpPr>
              <p:nvPr/>
            </p:nvSpPr>
            <p:spPr bwMode="auto">
              <a:xfrm>
                <a:off x="6948083" y="2527254"/>
                <a:ext cx="241336" cy="475140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en-US" sz="1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47" name="Rectangle 28"/>
              <p:cNvSpPr>
                <a:spLocks noChangeArrowheads="1"/>
              </p:cNvSpPr>
              <p:nvPr/>
            </p:nvSpPr>
            <p:spPr bwMode="auto">
              <a:xfrm>
                <a:off x="7238206" y="4188623"/>
                <a:ext cx="1144502" cy="409058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客户关系管理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Text Box 29"/>
              <p:cNvSpPr txBox="1">
                <a:spLocks noChangeArrowheads="1"/>
              </p:cNvSpPr>
              <p:nvPr/>
            </p:nvSpPr>
            <p:spPr bwMode="auto">
              <a:xfrm>
                <a:off x="8470362" y="4276564"/>
                <a:ext cx="2129316" cy="307581"/>
              </a:xfrm>
              <a:prstGeom prst="rect">
                <a:avLst/>
              </a:prstGeom>
              <a:noFill/>
              <a:ln w="6350" algn="ctr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63830" lvl="1" indent="-162560" defTabSz="659765" eaLnBrk="0" hangingPunct="0">
                  <a:spcBef>
                    <a:spcPct val="30000"/>
                  </a:spcBef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发现潜在客户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63830" lvl="1" indent="-162560" defTabSz="659765" eaLnBrk="0" hangingPunct="0">
                  <a:spcBef>
                    <a:spcPct val="30000"/>
                  </a:spcBef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建立社会化客户关系管理</a:t>
                </a:r>
                <a:r>
                  <a: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  <p:sp>
            <p:nvSpPr>
              <p:cNvPr id="49" name="Rectangle 28"/>
              <p:cNvSpPr>
                <a:spLocks noChangeArrowheads="1"/>
              </p:cNvSpPr>
              <p:nvPr/>
            </p:nvSpPr>
            <p:spPr bwMode="auto">
              <a:xfrm>
                <a:off x="6951005" y="4188623"/>
                <a:ext cx="241336" cy="409058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en-US" sz="1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  <p:sp>
            <p:nvSpPr>
              <p:cNvPr id="50" name="Rectangle 28"/>
              <p:cNvSpPr>
                <a:spLocks noChangeArrowheads="1"/>
              </p:cNvSpPr>
              <p:nvPr/>
            </p:nvSpPr>
            <p:spPr bwMode="auto">
              <a:xfrm>
                <a:off x="7238206" y="4626898"/>
                <a:ext cx="1144502" cy="409058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其他价值</a:t>
                </a:r>
                <a:endPara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Text Box 29"/>
              <p:cNvSpPr txBox="1">
                <a:spLocks noChangeArrowheads="1"/>
              </p:cNvSpPr>
              <p:nvPr/>
            </p:nvSpPr>
            <p:spPr bwMode="auto">
              <a:xfrm>
                <a:off x="8455525" y="4749116"/>
                <a:ext cx="2243835" cy="133731"/>
              </a:xfrm>
              <a:prstGeom prst="rect">
                <a:avLst/>
              </a:prstGeom>
              <a:noFill/>
              <a:ln w="6350" algn="ctr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63830" lvl="1" indent="-162560" defTabSz="659765" eaLnBrk="0" hangingPunct="0">
                  <a:buClr>
                    <a:srgbClr val="00374B"/>
                  </a:buClr>
                  <a:buFont typeface="Wingdings" panose="05000000000000000000" pitchFamily="2" charset="2"/>
                  <a:buChar char="§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例如搜索引擎优化、客户服务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Rectangle 28"/>
              <p:cNvSpPr>
                <a:spLocks noChangeArrowheads="1"/>
              </p:cNvSpPr>
              <p:nvPr/>
            </p:nvSpPr>
            <p:spPr bwMode="auto">
              <a:xfrm>
                <a:off x="6951005" y="4626898"/>
                <a:ext cx="241336" cy="409058"/>
              </a:xfrm>
              <a:prstGeom prst="rect">
                <a:avLst/>
              </a:prstGeom>
              <a:solidFill>
                <a:srgbClr val="00B0F0"/>
              </a:solidFill>
              <a:ln w="6350" algn="ctr">
                <a:noFill/>
                <a:miter lim="800000"/>
              </a:ln>
            </p:spPr>
            <p:txBody>
              <a:bodyPr lIns="94491" tIns="39605" rIns="79209" bIns="39605" anchor="ctr"/>
              <a:lstStyle/>
              <a:p>
                <a:pPr algn="l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en-US" sz="1400" b="1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409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69627" y="1124744"/>
            <a:ext cx="10891738" cy="266579"/>
          </a:xfrm>
          <a:noFill/>
        </p:spPr>
        <p:txBody>
          <a:bodyPr>
            <a:no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案例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: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口碑与销量之间的影响关系分析</a:t>
            </a:r>
          </a:p>
        </p:txBody>
      </p:sp>
      <p:graphicFrame>
        <p:nvGraphicFramePr>
          <p:cNvPr id="2" name="表格 -1"/>
          <p:cNvGraphicFramePr/>
          <p:nvPr>
            <p:extLst>
              <p:ext uri="{D42A27DB-BD31-4B8C-83A1-F6EECF244321}">
                <p14:modId xmlns:p14="http://schemas.microsoft.com/office/powerpoint/2010/main" val="1085374935"/>
              </p:ext>
            </p:extLst>
          </p:nvPr>
        </p:nvGraphicFramePr>
        <p:xfrm>
          <a:off x="983432" y="2361696"/>
          <a:ext cx="5752993" cy="296755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48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02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 dirty="0"/>
                        <a:t>Country</a:t>
                      </a:r>
                      <a:endParaRPr lang="en-US" altLang="zh-CN" sz="1400" b="0" u="none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 dirty="0"/>
                        <a:t>Month</a:t>
                      </a:r>
                      <a:endParaRPr lang="en-US" altLang="zh-CN" sz="1400" b="0" u="none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 dirty="0"/>
                        <a:t>The l</a:t>
                      </a:r>
                      <a:r>
                        <a:rPr lang="zh-CN" altLang="en-US" sz="1400" u="none" dirty="0"/>
                        <a:t>inear dependen</a:t>
                      </a:r>
                      <a:r>
                        <a:rPr lang="en-US" altLang="zh-CN" sz="1400" u="none" dirty="0" err="1"/>
                        <a:t>ce</a:t>
                      </a:r>
                      <a:r>
                        <a:rPr lang="zh-CN" altLang="en-US" sz="1400" u="none" dirty="0"/>
                        <a:t> </a:t>
                      </a:r>
                      <a:r>
                        <a:rPr lang="en-US" altLang="zh-CN" sz="1400" u="none" dirty="0"/>
                        <a:t>of buzz and sales</a:t>
                      </a:r>
                      <a:r>
                        <a:rPr lang="zh-CN" altLang="en-US" sz="1400" u="none" dirty="0"/>
                        <a:t>（</a:t>
                      </a:r>
                      <a:r>
                        <a:rPr lang="en-US" sz="1400" u="none" dirty="0" err="1"/>
                        <a:t>Ajusted</a:t>
                      </a:r>
                      <a:r>
                        <a:rPr lang="en-US" sz="1400" u="none" dirty="0"/>
                        <a:t> R square</a:t>
                      </a:r>
                      <a:r>
                        <a:rPr lang="zh-CN" altLang="en-US" sz="1400" u="none" dirty="0"/>
                        <a:t>）</a:t>
                      </a:r>
                      <a:endParaRPr lang="zh-CN" altLang="en-US" sz="1400" b="0" u="none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311">
                <a:tc rowSpan="3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China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2013/9-2014/3</a:t>
                      </a:r>
                      <a:endParaRPr lang="zh-CN" altLang="en-US" sz="14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0.54</a:t>
                      </a:r>
                      <a:endParaRPr lang="zh-CN" altLang="en-US" sz="14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2014/4-2014/10</a:t>
                      </a:r>
                      <a:endParaRPr lang="zh-CN" altLang="en-US" sz="14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0.739</a:t>
                      </a:r>
                      <a:endParaRPr lang="zh-CN" altLang="en-US" sz="14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31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2014/11-2015/4</a:t>
                      </a:r>
                      <a:endParaRPr lang="zh-CN" altLang="en-US" sz="14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0.799</a:t>
                      </a:r>
                      <a:endParaRPr lang="zh-CN" altLang="en-US" sz="14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45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/>
                        <a:t>USA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 dirty="0"/>
                        <a:t>2013/9-2015/4</a:t>
                      </a:r>
                      <a:endParaRPr lang="zh-CN" altLang="en-US" sz="1400" b="0" u="none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u="none" dirty="0"/>
                        <a:t>0.835</a:t>
                      </a:r>
                      <a:endParaRPr lang="zh-CN" altLang="en-US" sz="1400" b="0" u="none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图片 -21474826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62" y="1938785"/>
            <a:ext cx="5556738" cy="339046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276814" y="5169439"/>
            <a:ext cx="4498319" cy="6001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1100" b="0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Fig.1 The trend of buzz and sales linear 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dependen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ce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of some mobile phone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 China within 2</a:t>
            </a:r>
            <a:r>
              <a:rPr lang="en-US" altLang="zh-CN" sz="1100" b="0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013/9-2014/3</a:t>
            </a:r>
            <a:r>
              <a:rPr lang="zh-CN" altLang="en-US" sz="1100" b="0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100" b="0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2014/4-2014/10</a:t>
            </a:r>
            <a:r>
              <a:rPr lang="zh-CN" altLang="en-US" sz="1100" b="0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100" b="0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2014/11-2015/4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9627" y="1949089"/>
            <a:ext cx="575299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  <a:ea typeface="微软雅黑 Light" panose="020B0502040204020203" pitchFamily="34" charset="-122"/>
                <a:cs typeface="宋体" panose="02010600030101010101" pitchFamily="2" charset="-122"/>
              </a:rPr>
              <a:t>在中国和美国，该产品销量与口碑都存在线性相关关系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Rockwell" panose="02060603020205020403" pitchFamily="18" charset="0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35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16" y="1111402"/>
            <a:ext cx="10886004" cy="373382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案例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: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为产品创新，筛选技术极客，建立在线社区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1338638"/>
              </p:ext>
            </p:extLst>
          </p:nvPr>
        </p:nvGraphicFramePr>
        <p:xfrm>
          <a:off x="983432" y="1988840"/>
          <a:ext cx="10378911" cy="2984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422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竞品对比分析：不同平台家电产品的促销规律和价格段研究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7104112" y="1698106"/>
            <a:ext cx="3141684" cy="4135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96200" y="5949280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价格带对比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6FBE6B6-2497-4A2F-A151-98CA75E944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896827"/>
              </p:ext>
            </p:extLst>
          </p:nvPr>
        </p:nvGraphicFramePr>
        <p:xfrm>
          <a:off x="876490" y="1660590"/>
          <a:ext cx="5224906" cy="4112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7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-8711" y="5200734"/>
            <a:ext cx="400110" cy="12241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正负向数量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0" y="623731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口碑总量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竞品对比分析：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4D336793-A17B-49F2-AAB0-E10B8FEFA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502858"/>
              </p:ext>
            </p:extLst>
          </p:nvPr>
        </p:nvGraphicFramePr>
        <p:xfrm>
          <a:off x="623392" y="1628800"/>
          <a:ext cx="10873208" cy="4418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直接箭头连接符 7"/>
          <p:cNvCxnSpPr/>
          <p:nvPr/>
        </p:nvCxnSpPr>
        <p:spPr bwMode="auto">
          <a:xfrm>
            <a:off x="335360" y="6237312"/>
            <a:ext cx="79208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V="1">
            <a:off x="335360" y="5373216"/>
            <a:ext cx="0" cy="864096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8837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竞品对比分析：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8711" y="5301208"/>
            <a:ext cx="400110" cy="12241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正向比重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623731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口碑总量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335360" y="6237312"/>
            <a:ext cx="79208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 bwMode="auto">
          <a:xfrm flipV="1">
            <a:off x="335360" y="5517232"/>
            <a:ext cx="0" cy="72008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2" name="内容占位符 3">
            <a:extLst>
              <a:ext uri="{FF2B5EF4-FFF2-40B4-BE49-F238E27FC236}">
                <a16:creationId xmlns:a16="http://schemas.microsoft.com/office/drawing/2014/main" id="{E9469011-8FC6-40B1-85B0-20AF2E620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589472"/>
              </p:ext>
            </p:extLst>
          </p:nvPr>
        </p:nvGraphicFramePr>
        <p:xfrm>
          <a:off x="458788" y="1644650"/>
          <a:ext cx="11266487" cy="4630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810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3373" y="1111402"/>
            <a:ext cx="10782047" cy="373382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家电竞品的社交和电商数据应用对标分析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05369"/>
              </p:ext>
            </p:extLst>
          </p:nvPr>
        </p:nvGraphicFramePr>
        <p:xfrm>
          <a:off x="943373" y="1988840"/>
          <a:ext cx="10297143" cy="36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87">
                  <a:extLst>
                    <a:ext uri="{9D8B030D-6E8A-4147-A177-3AD203B41FA5}">
                      <a16:colId xmlns:a16="http://schemas.microsoft.com/office/drawing/2014/main" val="2818784311"/>
                    </a:ext>
                  </a:extLst>
                </a:gridCol>
                <a:gridCol w="3408378">
                  <a:extLst>
                    <a:ext uri="{9D8B030D-6E8A-4147-A177-3AD203B41FA5}">
                      <a16:colId xmlns:a16="http://schemas.microsoft.com/office/drawing/2014/main" val="2903841961"/>
                    </a:ext>
                  </a:extLst>
                </a:gridCol>
                <a:gridCol w="3408378">
                  <a:extLst>
                    <a:ext uri="{9D8B030D-6E8A-4147-A177-3AD203B41FA5}">
                      <a16:colId xmlns:a16="http://schemas.microsoft.com/office/drawing/2014/main" val="553888347"/>
                    </a:ext>
                  </a:extLst>
                </a:gridCol>
              </a:tblGrid>
              <a:tr h="619136">
                <a:tc>
                  <a:txBody>
                    <a:bodyPr/>
                    <a:lstStyle/>
                    <a:p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优势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劣势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707954"/>
                  </a:ext>
                </a:extLst>
              </a:tr>
              <a:tr h="15266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美的自建社交和电商数据平台</a:t>
                      </a:r>
                      <a:endParaRPr lang="en-US" altLang="zh-CN" sz="18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与内部业务结合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内部重视数据的收集和积累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投资大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应用场景少，主要是电商统计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系统功能单一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046494"/>
                  </a:ext>
                </a:extLst>
              </a:tr>
              <a:tr h="152663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海尔</a:t>
                      </a:r>
                      <a:r>
                        <a:rPr lang="en-US" altLang="zh-CN" sz="18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SCRM</a:t>
                      </a:r>
                      <a:r>
                        <a:rPr lang="zh-CN" altLang="en-US" sz="18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系统的开发和使用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客户管理和社交营销结合紧密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内部推动的力量强，从数据收集开始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投资大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应用场景少，缺乏对其他部门的数据支持</a:t>
                      </a:r>
                      <a:endParaRPr lang="en-US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929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06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3.douban.com/view/photo/photo/public/p738677744.jpg"/>
          <p:cNvPicPr>
            <a:picLocks noChangeAspect="1" noChangeArrowheads="1"/>
          </p:cNvPicPr>
          <p:nvPr/>
        </p:nvPicPr>
        <p:blipFill>
          <a:blip r:embed="rId3" cstate="print"/>
          <a:srcRect l="5258" r="-147"/>
          <a:stretch>
            <a:fillRect/>
          </a:stretch>
        </p:blipFill>
        <p:spPr bwMode="auto">
          <a:xfrm>
            <a:off x="6604526" y="1344168"/>
            <a:ext cx="4063474" cy="4417825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51384" y="375131"/>
            <a:ext cx="9512403" cy="416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目录</a:t>
            </a:r>
            <a:endParaRPr lang="zh-CN" altLang="zh-CN" sz="2000" b="1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106572" y="4055963"/>
            <a:ext cx="17483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775520" y="1471557"/>
            <a:ext cx="3948797" cy="4307439"/>
            <a:chOff x="1997822" y="1471557"/>
            <a:chExt cx="3726495" cy="4307439"/>
          </a:xfrm>
        </p:grpSpPr>
        <p:grpSp>
          <p:nvGrpSpPr>
            <p:cNvPr id="38" name="组合 37"/>
            <p:cNvGrpSpPr/>
            <p:nvPr/>
          </p:nvGrpSpPr>
          <p:grpSpPr>
            <a:xfrm>
              <a:off x="1997822" y="1471557"/>
              <a:ext cx="3726239" cy="965161"/>
              <a:chOff x="2366790" y="2553936"/>
              <a:chExt cx="4511251" cy="1095476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/>
            <p:cNvSpPr/>
            <p:nvPr/>
          </p:nvSpPr>
          <p:spPr>
            <a:xfrm>
              <a:off x="2085084" y="1622392"/>
              <a:ext cx="3551160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公司介绍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997822" y="2582543"/>
              <a:ext cx="3726495" cy="965161"/>
              <a:chOff x="2366790" y="2553936"/>
              <a:chExt cx="4511251" cy="109547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1997823" y="3682592"/>
              <a:ext cx="3726410" cy="965161"/>
              <a:chOff x="2366790" y="2553936"/>
              <a:chExt cx="4511251" cy="1095476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1997822" y="4813835"/>
              <a:ext cx="3726325" cy="965161"/>
              <a:chOff x="2366790" y="2553936"/>
              <a:chExt cx="4511251" cy="1095476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矩形 7"/>
            <p:cNvSpPr/>
            <p:nvPr/>
          </p:nvSpPr>
          <p:spPr>
            <a:xfrm>
              <a:off x="2085084" y="2710472"/>
              <a:ext cx="3551160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</a:rPr>
                <a:t>前沿应用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085095" y="3833427"/>
              <a:ext cx="3551159" cy="50783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方案介绍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2085094" y="4938129"/>
              <a:ext cx="3551159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服务团队和报价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816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业务需求理解</a:t>
            </a:r>
          </a:p>
        </p:txBody>
      </p:sp>
      <p:sp>
        <p:nvSpPr>
          <p:cNvPr id="3" name="矩形 2"/>
          <p:cNvSpPr/>
          <p:nvPr/>
        </p:nvSpPr>
        <p:spPr>
          <a:xfrm>
            <a:off x="623392" y="1700808"/>
            <a:ext cx="50405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舆情监测、分析及预警处理的话题，需要一个公共平台开放给报告需求方，进行简单的可视化报告导出。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需要提供一个实时的监测、处理、跟踪平台给客服部门，处理日常的负面反馈及解决方案汇总。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根据预警分级机制，级别较高的事件需要以短信</a:t>
            </a:r>
            <a:r>
              <a:rPr lang="en-US" altLang="zh-CN" dirty="0"/>
              <a:t>+</a:t>
            </a:r>
            <a:r>
              <a:rPr lang="zh-CN" altLang="en-US" dirty="0"/>
              <a:t>邮件的形式，快速通知客服及</a:t>
            </a:r>
            <a:r>
              <a:rPr lang="en-US" altLang="zh-CN" dirty="0"/>
              <a:t>PR</a:t>
            </a:r>
            <a:r>
              <a:rPr lang="zh-CN" altLang="en-US" dirty="0"/>
              <a:t>协同处理。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对于高级别的报告，需要监测公司提供高质量、深度的英文翻译。</a:t>
            </a:r>
          </a:p>
        </p:txBody>
      </p:sp>
      <p:sp>
        <p:nvSpPr>
          <p:cNvPr id="5" name="矩形 4"/>
          <p:cNvSpPr/>
          <p:nvPr/>
        </p:nvSpPr>
        <p:spPr>
          <a:xfrm>
            <a:off x="6312024" y="1700808"/>
            <a:ext cx="50405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一套数据集中，可以进行不同维度分析的多租户大数据分析系统，并支持数据导出。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一个客服部门使用的实时监测、处理、跟踪的客服服务平台，处理日常负面反馈，与全球的相关系统对接，传输数据。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支持各种分级定义和系统自动预警判断，能够以短信</a:t>
            </a:r>
            <a:r>
              <a:rPr lang="en-US" altLang="zh-CN" dirty="0"/>
              <a:t>+</a:t>
            </a:r>
            <a:r>
              <a:rPr lang="zh-CN" altLang="en-US" dirty="0"/>
              <a:t>邮件的形式，快速通知客服及</a:t>
            </a:r>
            <a:r>
              <a:rPr lang="en-US" altLang="zh-CN" dirty="0"/>
              <a:t>PR</a:t>
            </a:r>
            <a:r>
              <a:rPr lang="zh-CN" altLang="en-US" dirty="0"/>
              <a:t>协同处理。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专业的团队提供高质量、深度的英文翻译。</a:t>
            </a:r>
          </a:p>
        </p:txBody>
      </p:sp>
      <p:sp>
        <p:nvSpPr>
          <p:cNvPr id="6" name="箭头: 右 5"/>
          <p:cNvSpPr/>
          <p:nvPr/>
        </p:nvSpPr>
        <p:spPr bwMode="auto">
          <a:xfrm>
            <a:off x="5663952" y="1988840"/>
            <a:ext cx="427993" cy="504056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箭头: 右 6"/>
          <p:cNvSpPr/>
          <p:nvPr/>
        </p:nvSpPr>
        <p:spPr bwMode="auto">
          <a:xfrm>
            <a:off x="5680217" y="3031722"/>
            <a:ext cx="427993" cy="504056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箭头: 右 7"/>
          <p:cNvSpPr/>
          <p:nvPr/>
        </p:nvSpPr>
        <p:spPr bwMode="auto">
          <a:xfrm>
            <a:off x="5680217" y="4074604"/>
            <a:ext cx="427993" cy="504056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箭头: 右 8"/>
          <p:cNvSpPr/>
          <p:nvPr/>
        </p:nvSpPr>
        <p:spPr bwMode="auto">
          <a:xfrm>
            <a:off x="5653769" y="4941168"/>
            <a:ext cx="427993" cy="504056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6558525" y="1162026"/>
            <a:ext cx="5514139" cy="3947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kern="0" dirty="0"/>
              <a:t>系统目标和服务要求</a:t>
            </a:r>
          </a:p>
        </p:txBody>
      </p:sp>
    </p:spTree>
    <p:extLst>
      <p:ext uri="{BB962C8B-B14F-4D97-AF65-F5344CB8AC3E}">
        <p14:creationId xmlns:p14="http://schemas.microsoft.com/office/powerpoint/2010/main" val="286275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3.douban.com/view/photo/photo/public/p738677744.jpg"/>
          <p:cNvPicPr>
            <a:picLocks noChangeAspect="1" noChangeArrowheads="1"/>
          </p:cNvPicPr>
          <p:nvPr/>
        </p:nvPicPr>
        <p:blipFill>
          <a:blip r:embed="rId3" cstate="print"/>
          <a:srcRect l="5258" r="-147"/>
          <a:stretch>
            <a:fillRect/>
          </a:stretch>
        </p:blipFill>
        <p:spPr bwMode="auto">
          <a:xfrm>
            <a:off x="6604526" y="1344168"/>
            <a:ext cx="4063474" cy="4417825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51384" y="375131"/>
            <a:ext cx="9512403" cy="416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目录</a:t>
            </a:r>
            <a:endParaRPr lang="zh-CN" altLang="zh-CN" sz="2000" b="1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106572" y="4055963"/>
            <a:ext cx="17483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775520" y="1471557"/>
            <a:ext cx="3948797" cy="4307439"/>
            <a:chOff x="1997822" y="1471557"/>
            <a:chExt cx="3726495" cy="4307439"/>
          </a:xfrm>
        </p:grpSpPr>
        <p:grpSp>
          <p:nvGrpSpPr>
            <p:cNvPr id="38" name="组合 37"/>
            <p:cNvGrpSpPr/>
            <p:nvPr/>
          </p:nvGrpSpPr>
          <p:grpSpPr>
            <a:xfrm>
              <a:off x="1997822" y="1471557"/>
              <a:ext cx="3726239" cy="965161"/>
              <a:chOff x="2366790" y="2553936"/>
              <a:chExt cx="4511251" cy="1095476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/>
            <p:cNvSpPr/>
            <p:nvPr/>
          </p:nvSpPr>
          <p:spPr>
            <a:xfrm>
              <a:off x="2085084" y="1622392"/>
              <a:ext cx="3551160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公司介绍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997822" y="2582543"/>
              <a:ext cx="3726495" cy="965161"/>
              <a:chOff x="2366790" y="2553936"/>
              <a:chExt cx="4511251" cy="109547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1997823" y="3682592"/>
              <a:ext cx="3726410" cy="965161"/>
              <a:chOff x="2366790" y="2553936"/>
              <a:chExt cx="4511251" cy="1095476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1997822" y="4813835"/>
              <a:ext cx="3726325" cy="965161"/>
              <a:chOff x="2366790" y="2553936"/>
              <a:chExt cx="4511251" cy="1095476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矩形 7"/>
            <p:cNvSpPr/>
            <p:nvPr/>
          </p:nvSpPr>
          <p:spPr>
            <a:xfrm>
              <a:off x="2085084" y="2710472"/>
              <a:ext cx="3551160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</a:rPr>
                <a:t>前沿应用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085095" y="3833427"/>
              <a:ext cx="3551159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方案介绍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2085094" y="4938129"/>
              <a:ext cx="3551159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服务团队和报价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279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年博西家电数据监测、分析服务和预警处理系统的外部架构图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628800"/>
            <a:ext cx="9483976" cy="38164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83632" y="5805264"/>
            <a:ext cx="921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博晓通已经实现社交和电商抓取，竞品分析，声量趋势分析，文本内容分析及相关服务。</a:t>
            </a:r>
          </a:p>
        </p:txBody>
      </p:sp>
    </p:spTree>
    <p:extLst>
      <p:ext uri="{BB962C8B-B14F-4D97-AF65-F5344CB8AC3E}">
        <p14:creationId xmlns:p14="http://schemas.microsoft.com/office/powerpoint/2010/main" val="110934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连通博晓通预警系统与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global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系统，完成数据集中的方式建议：</a:t>
            </a:r>
          </a:p>
        </p:txBody>
      </p:sp>
      <p:sp>
        <p:nvSpPr>
          <p:cNvPr id="4" name="矩形 3"/>
          <p:cNvSpPr/>
          <p:nvPr/>
        </p:nvSpPr>
        <p:spPr>
          <a:xfrm>
            <a:off x="839415" y="1700808"/>
            <a:ext cx="10689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两种数据同步和集中方案：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 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推送数据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博晓通主动推送预警数据给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global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系统。需要在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global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系统一端开发接收数据的接口。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推送可以通过调度系统在指定时刻推送。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也可以在预警系统产生新预警时实时推送数据。</a:t>
            </a:r>
          </a:p>
          <a:p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接口形式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: 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hlinkClick r:id="rId2"/>
              </a:rPr>
              <a:t>http://global.semence.org/recvAlert.action?params=alertData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 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拉取数据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Global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系统主动拉取博晓通预警数据。需要在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global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系统一端开发接收数据的接口。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拉取策略由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Global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控制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如拉取频率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，博晓通提供数据拉取接口。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接口形式：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https://alert.inter3i.com/grabAlert.action?params=alertData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322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预警客服系统内部架构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3" y="1482414"/>
            <a:ext cx="8995975" cy="47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6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系统介绍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已经实现的标准功能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471" y="1644230"/>
            <a:ext cx="5565521" cy="4425827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后台范围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数据采集</a:t>
            </a: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抓取预警平台所需要微博数据，已实现。</a:t>
            </a: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分析及统计报表</a:t>
            </a:r>
          </a:p>
          <a:p>
            <a:pPr marL="0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	提供离线分析，实时分析并生成报表。</a:t>
            </a: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预警分析设置</a:t>
            </a:r>
          </a:p>
          <a:p>
            <a:pPr marL="0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	通过算法分析预警正负特征，预警级别。</a:t>
            </a: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预警分级</a:t>
            </a:r>
          </a:p>
          <a:p>
            <a:pPr marL="0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	通知不同级别的预警通知不同级别的接收者。</a:t>
            </a: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翻译件处理</a:t>
            </a:r>
          </a:p>
          <a:p>
            <a:pPr marL="714375" lvl="2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需求文档中要求对重要预警内容进行人工英文翻译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,      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存储，查询，修改，删除。</a:t>
            </a: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用户账户及权限管理</a:t>
            </a:r>
          </a:p>
          <a:p>
            <a:pPr marL="714375" lvl="2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企业多职能部门用户账号管理：客服人员，客服管理人员，企业高管等角色权限。</a:t>
            </a:r>
          </a:p>
        </p:txBody>
      </p:sp>
      <p:sp>
        <p:nvSpPr>
          <p:cNvPr id="4" name="矩形 3"/>
          <p:cNvSpPr/>
          <p:nvPr/>
        </p:nvSpPr>
        <p:spPr>
          <a:xfrm>
            <a:off x="6140780" y="1644230"/>
            <a:ext cx="5595579" cy="4425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关键词管理</a:t>
            </a:r>
          </a:p>
          <a:p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	客户对预警关键词增加或删除。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预警通知方式设置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	不同级别的预警可以配置一或多种通知方式。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前台范围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用户管理页面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预警浏览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	•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预警级别设置功能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关键词管理</a:t>
            </a: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</a:pP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854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系统介绍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需要定制开发的功能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471" y="1644230"/>
            <a:ext cx="5925561" cy="46319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后台范围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预警任务管理</a:t>
            </a:r>
          </a:p>
          <a:p>
            <a:pPr marL="714375" lvl="2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出现预警时生成任务，进入任务处理流程，监控任务完成情况。</a:t>
            </a: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预警内容管理</a:t>
            </a:r>
          </a:p>
          <a:p>
            <a:pPr marL="714375" lvl="2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对预警内容生成日报，周报，月报，年报。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前台范围</a:t>
            </a:r>
          </a:p>
          <a:p>
            <a:pPr marL="714375" lvl="2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回复页面，在统一的界面对微博或评论进行回复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14375" lvl="2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工作统计，处置结果跟踪</a:t>
            </a:r>
          </a:p>
          <a:p>
            <a:pPr marL="714375" lvl="2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遗漏信息维护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: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增加，修改</a:t>
            </a:r>
          </a:p>
          <a:p>
            <a:pPr marL="714375" lvl="2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特殊报告定制，定制后平台自动生成报告</a:t>
            </a:r>
          </a:p>
          <a:p>
            <a:pPr marL="0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09340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其他技术和产品优势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2388" y="1700808"/>
            <a:ext cx="11193361" cy="4398532"/>
            <a:chOff x="362568" y="1202689"/>
            <a:chExt cx="13193066" cy="6690649"/>
          </a:xfrm>
        </p:grpSpPr>
        <p:sp>
          <p:nvSpPr>
            <p:cNvPr id="8" name="TextBox 38"/>
            <p:cNvSpPr txBox="1">
              <a:spLocks noChangeArrowheads="1"/>
            </p:cNvSpPr>
            <p:nvPr/>
          </p:nvSpPr>
          <p:spPr bwMode="auto">
            <a:xfrm>
              <a:off x="362568" y="1250333"/>
              <a:ext cx="7553039" cy="6643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8254" tIns="44127" rIns="88254" bIns="44127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udi Type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udi Type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udi Type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udi Type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udi Type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udi Type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udi Type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udi Type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udi Type" pitchFamily="34" charset="0"/>
                  <a:ea typeface="宋体" panose="02010600030101010101" pitchFamily="2" charset="-122"/>
                </a:defRPr>
              </a:lvl9pPr>
            </a:lstStyle>
            <a:p>
              <a:pPr marL="342900" lvl="1" indent="-34290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全面的数据来源覆盖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57200" indent="-17145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覆盖了境内外主流社交平台、主流电商和跨境电商平台、视频网站等数据源</a:t>
              </a:r>
              <a:endParaRPr lang="en-US" altLang="zh-CN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57200" indent="-17145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长期保存历史数据</a:t>
              </a:r>
              <a:endParaRPr lang="en-US" altLang="zh-CN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342900" lvl="1" indent="-34290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众包的多种采集手段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57200" lvl="1" indent="-17145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根据网站特性，采用搜索引擎技术和垂直抓取技术以快速、准确地获取海量数据。</a:t>
              </a:r>
              <a:endParaRPr lang="en-US" altLang="zh-CN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57200" lvl="1" indent="-17145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基于浏览器的自主知识产权的分布式拟人爬虫工具，可视即可得的效果。</a:t>
              </a:r>
              <a:endParaRPr lang="en-US" altLang="zh-CN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342900" indent="-34290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语义分析和专业行业词库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57200" lvl="1" indent="-17145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采用领先的自然语言分析算法对海量信息进行高速处理，识别水军等内容。</a:t>
              </a:r>
              <a:endParaRPr lang="en-US" altLang="zh-CN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57200" lvl="1" indent="-17145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针对不同主体分别进行语义正负面识别和信息分类判断，内容和关系分析。</a:t>
              </a:r>
              <a:endParaRPr lang="en-US" altLang="zh-CN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57200" lvl="1" indent="-17145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拥有强大的数据处理与语义分析词库：媒体库、 情感词库、抓取规则库、分类库、表情符号库等</a:t>
              </a:r>
              <a:endParaRPr lang="en-US" altLang="zh-CN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342900" indent="-34290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分布式计算和可靠的硬件平台投入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57200" lvl="1" indent="-171450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ü"/>
              </a:pPr>
              <a:r>
                <a:rPr lang="zh-CN" altLang="en-US" dirty="0">
                  <a:latin typeface="等线" panose="02010600030101010101" pitchFamily="2" charset="-122"/>
                  <a:ea typeface="等线" panose="02010600030101010101" pitchFamily="2" charset="-122"/>
                </a:rPr>
                <a:t>自建服务器集群和云计算中心结合，解决深度信息抓取对服务器的压力要求，能更好适应信息爆炸增长的数据分析需求。</a:t>
              </a:r>
              <a:endParaRPr lang="en-US" altLang="zh-CN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1028700" lvl="1">
                <a:spcBef>
                  <a:spcPts val="924"/>
                </a:spcBef>
                <a:buClr>
                  <a:srgbClr val="003F56"/>
                </a:buClr>
                <a:buFont typeface="Wingdings" panose="05000000000000000000" pitchFamily="2" charset="2"/>
                <a:buChar char="n"/>
              </a:pPr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8445" y="1717667"/>
              <a:ext cx="5627189" cy="6153998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82"/>
            <p:cNvSpPr txBox="1"/>
            <p:nvPr/>
          </p:nvSpPr>
          <p:spPr>
            <a:xfrm>
              <a:off x="7915607" y="1202689"/>
              <a:ext cx="5640027" cy="514978"/>
            </a:xfrm>
            <a:prstGeom prst="rect">
              <a:avLst/>
            </a:prstGeom>
            <a:solidFill>
              <a:srgbClr val="4EBCBC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20</a:t>
              </a:r>
              <a:r>
                <a:rPr lang="zh-CN" altLang="en-US" sz="1600" b="1" dirty="0">
                  <a:solidFill>
                    <a:schemeClr val="bg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台本地服务器</a:t>
              </a:r>
              <a:r>
                <a:rPr lang="en-US" altLang="zh-CN" sz="1600" b="1" dirty="0">
                  <a:solidFill>
                    <a:schemeClr val="bg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+100</a:t>
              </a:r>
              <a:r>
                <a:rPr lang="zh-CN" altLang="en-US" sz="1600" b="1" dirty="0">
                  <a:solidFill>
                    <a:schemeClr val="bg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台云服务器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33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电商和社交数据的分布式采集软件 （视频）</a:t>
            </a:r>
          </a:p>
        </p:txBody>
      </p:sp>
      <p:pic>
        <p:nvPicPr>
          <p:cNvPr id="4" name="爬虫抓取数据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0174" y="1556792"/>
            <a:ext cx="8523541" cy="479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完整精细的数据字段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2" y="1803472"/>
            <a:ext cx="11711031" cy="1659064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754118" y="1450302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微博数据样例</a:t>
            </a:r>
          </a:p>
        </p:txBody>
      </p:sp>
      <p:sp>
        <p:nvSpPr>
          <p:cNvPr id="6" name="矩形 5"/>
          <p:cNvSpPr/>
          <p:nvPr/>
        </p:nvSpPr>
        <p:spPr>
          <a:xfrm>
            <a:off x="252192" y="3584100"/>
            <a:ext cx="11711031" cy="43088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i="1" dirty="0"/>
              <a:t>原创内容和上级转发内容可以分开分析或者合并分析</a:t>
            </a:r>
            <a:endParaRPr lang="en-US" altLang="zh-CN" sz="11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i="1" dirty="0"/>
              <a:t>@</a:t>
            </a:r>
            <a:r>
              <a:rPr lang="zh-CN" altLang="en-US" sz="1100" i="1" dirty="0"/>
              <a:t>用户昵称 可以被识别，不影响正文分析的准确性</a:t>
            </a:r>
            <a:r>
              <a:rPr lang="en-US" altLang="zh-CN" sz="1100" i="1" dirty="0"/>
              <a:t>. “@</a:t>
            </a:r>
            <a:r>
              <a:rPr lang="zh-CN" altLang="en-US" sz="1100" i="1" dirty="0"/>
              <a:t>我不喜欢喝维维豆奶，今天一起去买咖啡吧。</a:t>
            </a:r>
            <a:r>
              <a:rPr lang="en-US" altLang="zh-CN" sz="1100" i="1" dirty="0"/>
              <a:t>”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4118" y="406212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电商数据样例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2" y="4355476"/>
            <a:ext cx="11711031" cy="2078473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0654542" y="4487762"/>
            <a:ext cx="1308682" cy="42016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41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社交媒体传播趋势的可视化分析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(username: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lux_i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视频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微博传播轨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1504" y="1556792"/>
            <a:ext cx="9256939" cy="46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6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3.douban.com/view/photo/photo/public/p738677744.jpg"/>
          <p:cNvPicPr>
            <a:picLocks noChangeAspect="1" noChangeArrowheads="1"/>
          </p:cNvPicPr>
          <p:nvPr/>
        </p:nvPicPr>
        <p:blipFill>
          <a:blip r:embed="rId3" cstate="print"/>
          <a:srcRect l="5258" r="-147"/>
          <a:stretch>
            <a:fillRect/>
          </a:stretch>
        </p:blipFill>
        <p:spPr bwMode="auto">
          <a:xfrm>
            <a:off x="6604526" y="1344168"/>
            <a:ext cx="4063474" cy="4417825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51384" y="375131"/>
            <a:ext cx="9512403" cy="416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目录</a:t>
            </a:r>
            <a:endParaRPr lang="zh-CN" altLang="zh-CN" sz="2000" b="1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106572" y="4055963"/>
            <a:ext cx="17483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775520" y="1471557"/>
            <a:ext cx="3948797" cy="4307439"/>
            <a:chOff x="1997822" y="1471557"/>
            <a:chExt cx="3726495" cy="4307439"/>
          </a:xfrm>
        </p:grpSpPr>
        <p:grpSp>
          <p:nvGrpSpPr>
            <p:cNvPr id="38" name="组合 37"/>
            <p:cNvGrpSpPr/>
            <p:nvPr/>
          </p:nvGrpSpPr>
          <p:grpSpPr>
            <a:xfrm>
              <a:off x="1997822" y="1471557"/>
              <a:ext cx="3726239" cy="965161"/>
              <a:chOff x="2366790" y="2553936"/>
              <a:chExt cx="4511251" cy="1095476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/>
            <p:cNvSpPr/>
            <p:nvPr/>
          </p:nvSpPr>
          <p:spPr>
            <a:xfrm>
              <a:off x="2085084" y="1622392"/>
              <a:ext cx="3551160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公司介绍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997822" y="2582543"/>
              <a:ext cx="3726495" cy="965161"/>
              <a:chOff x="2366790" y="2553936"/>
              <a:chExt cx="4511251" cy="109547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1997823" y="3682592"/>
              <a:ext cx="3726410" cy="965161"/>
              <a:chOff x="2366790" y="2553936"/>
              <a:chExt cx="4511251" cy="1095476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1997822" y="4813835"/>
              <a:ext cx="3726325" cy="965161"/>
              <a:chOff x="2366790" y="2553936"/>
              <a:chExt cx="4511251" cy="1095476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矩形 7"/>
            <p:cNvSpPr/>
            <p:nvPr/>
          </p:nvSpPr>
          <p:spPr>
            <a:xfrm>
              <a:off x="2085084" y="2710472"/>
              <a:ext cx="3551160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</a:rPr>
                <a:t>前沿应用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085095" y="3833427"/>
              <a:ext cx="3551159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方案介绍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2085094" y="4938129"/>
              <a:ext cx="3551159" cy="50783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服务团队和报价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45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3.douban.com/view/photo/photo/public/p738677744.jpg"/>
          <p:cNvPicPr>
            <a:picLocks noChangeAspect="1" noChangeArrowheads="1"/>
          </p:cNvPicPr>
          <p:nvPr/>
        </p:nvPicPr>
        <p:blipFill>
          <a:blip r:embed="rId3" cstate="print"/>
          <a:srcRect l="5258" r="-147"/>
          <a:stretch>
            <a:fillRect/>
          </a:stretch>
        </p:blipFill>
        <p:spPr bwMode="auto">
          <a:xfrm>
            <a:off x="6604526" y="1344168"/>
            <a:ext cx="4063474" cy="4417825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51384" y="363235"/>
            <a:ext cx="9512403" cy="416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目录</a:t>
            </a:r>
            <a:endParaRPr lang="zh-CN" altLang="zh-CN" sz="2000" b="1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106572" y="4055963"/>
            <a:ext cx="17483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775520" y="1471557"/>
            <a:ext cx="3948797" cy="4307439"/>
            <a:chOff x="1997822" y="1471557"/>
            <a:chExt cx="3726495" cy="4307439"/>
          </a:xfrm>
        </p:grpSpPr>
        <p:grpSp>
          <p:nvGrpSpPr>
            <p:cNvPr id="38" name="组合 37"/>
            <p:cNvGrpSpPr/>
            <p:nvPr/>
          </p:nvGrpSpPr>
          <p:grpSpPr>
            <a:xfrm>
              <a:off x="1997822" y="1471557"/>
              <a:ext cx="3726239" cy="965161"/>
              <a:chOff x="2366790" y="2553936"/>
              <a:chExt cx="4511251" cy="1095476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/>
            <p:cNvSpPr/>
            <p:nvPr/>
          </p:nvSpPr>
          <p:spPr>
            <a:xfrm>
              <a:off x="2085084" y="1622392"/>
              <a:ext cx="3551160" cy="50783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公司介绍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997822" y="2582543"/>
              <a:ext cx="3726495" cy="965161"/>
              <a:chOff x="2366790" y="2553936"/>
              <a:chExt cx="4511251" cy="109547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1997823" y="3682592"/>
              <a:ext cx="3726410" cy="965161"/>
              <a:chOff x="2366790" y="2553936"/>
              <a:chExt cx="4511251" cy="1095476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1997822" y="4813835"/>
              <a:ext cx="3726325" cy="965161"/>
              <a:chOff x="2366790" y="2553936"/>
              <a:chExt cx="4511251" cy="1095476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矩形 7"/>
            <p:cNvSpPr/>
            <p:nvPr/>
          </p:nvSpPr>
          <p:spPr>
            <a:xfrm>
              <a:off x="2085084" y="2710472"/>
              <a:ext cx="3551160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</a:rPr>
                <a:t>前沿应用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085095" y="3833427"/>
              <a:ext cx="3551159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方案介绍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2085094" y="4938129"/>
              <a:ext cx="3551159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服务团队和报价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020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人工服务的团队结构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8560" y="1696824"/>
            <a:ext cx="11032503" cy="4374038"/>
            <a:chOff x="685093" y="1537817"/>
            <a:chExt cx="11710038" cy="5217103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082304" y="3167227"/>
              <a:ext cx="0" cy="23023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0442276" y="3233495"/>
              <a:ext cx="0" cy="30238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506115" y="3451177"/>
              <a:ext cx="0" cy="30238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5288948" y="1537817"/>
              <a:ext cx="4408867" cy="6600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项目负责人（客户总监）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224393" y="2898611"/>
              <a:ext cx="2905390" cy="5525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客户成功团队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209623" y="5118654"/>
              <a:ext cx="2395681" cy="552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日常执行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9224142" y="2898611"/>
              <a:ext cx="2912908" cy="552566"/>
            </a:xfrm>
            <a:prstGeom prst="rect">
              <a:avLst/>
            </a:prstGeom>
            <a:solidFill>
              <a:srgbClr val="65E19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数据分析师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851074" y="4057486"/>
              <a:ext cx="2330932" cy="497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数据采集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300713" y="2898611"/>
              <a:ext cx="2395681" cy="55256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工程师团队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851074" y="5147288"/>
              <a:ext cx="2330932" cy="497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数据处理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851074" y="6244765"/>
              <a:ext cx="2330932" cy="5101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系统维护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0053408" y="4036115"/>
              <a:ext cx="2330932" cy="497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数据过滤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10053408" y="5125917"/>
              <a:ext cx="2330932" cy="497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行业分析师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0064199" y="6223394"/>
              <a:ext cx="2330932" cy="497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机器学习和算法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222835" y="6257312"/>
              <a:ext cx="2330932" cy="4976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报告服务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634938" y="6257312"/>
              <a:ext cx="2018925" cy="4976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系统配置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685093" y="4036115"/>
              <a:ext cx="2330932" cy="49760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客户经理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42635" y="5140086"/>
              <a:ext cx="2330932" cy="497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数据处理</a:t>
              </a:r>
            </a:p>
          </p:txBody>
        </p:sp>
        <p:cxnSp>
          <p:nvCxnSpPr>
            <p:cNvPr id="23" name="肘形连接符 71"/>
            <p:cNvCxnSpPr>
              <a:stCxn id="13" idx="0"/>
              <a:endCxn id="8" idx="2"/>
            </p:cNvCxnSpPr>
            <p:nvPr/>
          </p:nvCxnSpPr>
          <p:spPr>
            <a:xfrm rot="16200000" flipV="1">
              <a:off x="7145581" y="2545637"/>
              <a:ext cx="700775" cy="5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72"/>
            <p:cNvCxnSpPr>
              <a:stCxn id="11" idx="0"/>
              <a:endCxn id="8" idx="2"/>
            </p:cNvCxnSpPr>
            <p:nvPr/>
          </p:nvCxnSpPr>
          <p:spPr>
            <a:xfrm rot="16200000" flipV="1">
              <a:off x="8736602" y="954617"/>
              <a:ext cx="700775" cy="318721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74"/>
            <p:cNvCxnSpPr>
              <a:stCxn id="9" idx="0"/>
              <a:endCxn id="8" idx="2"/>
            </p:cNvCxnSpPr>
            <p:nvPr/>
          </p:nvCxnSpPr>
          <p:spPr>
            <a:xfrm rot="5400000" flipH="1" flipV="1">
              <a:off x="4734848" y="140078"/>
              <a:ext cx="700775" cy="48162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18"/>
            <p:cNvCxnSpPr>
              <a:stCxn id="21" idx="3"/>
              <a:endCxn id="10" idx="0"/>
            </p:cNvCxnSpPr>
            <p:nvPr/>
          </p:nvCxnSpPr>
          <p:spPr>
            <a:xfrm>
              <a:off x="3016025" y="4284919"/>
              <a:ext cx="1391439" cy="833736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连接符 22"/>
            <p:cNvCxnSpPr>
              <a:stCxn id="19" idx="0"/>
            </p:cNvCxnSpPr>
            <p:nvPr/>
          </p:nvCxnSpPr>
          <p:spPr>
            <a:xfrm rot="5400000" flipH="1" flipV="1">
              <a:off x="3930655" y="5411197"/>
              <a:ext cx="303763" cy="1388470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连接符 26"/>
            <p:cNvCxnSpPr>
              <a:stCxn id="20" idx="0"/>
            </p:cNvCxnSpPr>
            <p:nvPr/>
          </p:nvCxnSpPr>
          <p:spPr>
            <a:xfrm rot="16200000" flipV="1">
              <a:off x="5054417" y="5667326"/>
              <a:ext cx="303762" cy="876209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0" idx="2"/>
            </p:cNvCxnSpPr>
            <p:nvPr/>
          </p:nvCxnSpPr>
          <p:spPr>
            <a:xfrm>
              <a:off x="4407464" y="5671221"/>
              <a:ext cx="0" cy="2811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2310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数据监测和分析服务团队成员介绍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0051" y="1628800"/>
            <a:ext cx="11403788" cy="4842915"/>
            <a:chOff x="516356" y="1305812"/>
            <a:chExt cx="13095000" cy="6029999"/>
          </a:xfrm>
        </p:grpSpPr>
        <p:graphicFrame>
          <p:nvGraphicFramePr>
            <p:cNvPr id="5" name="图示 4"/>
            <p:cNvGraphicFramePr/>
            <p:nvPr>
              <p:extLst>
                <p:ext uri="{D42A27DB-BD31-4B8C-83A1-F6EECF244321}">
                  <p14:modId xmlns:p14="http://schemas.microsoft.com/office/powerpoint/2010/main" val="1127135978"/>
                </p:ext>
              </p:extLst>
            </p:nvPr>
          </p:nvGraphicFramePr>
          <p:xfrm>
            <a:off x="649559" y="3510812"/>
            <a:ext cx="6320927" cy="36899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图示 5"/>
            <p:cNvGraphicFramePr/>
            <p:nvPr>
              <p:extLst>
                <p:ext uri="{D42A27DB-BD31-4B8C-83A1-F6EECF244321}">
                  <p14:modId xmlns:p14="http://schemas.microsoft.com/office/powerpoint/2010/main" val="1665991575"/>
                </p:ext>
              </p:extLst>
            </p:nvPr>
          </p:nvGraphicFramePr>
          <p:xfrm>
            <a:off x="7213503" y="3015811"/>
            <a:ext cx="6255000" cy="23399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7" name="图示 6"/>
            <p:cNvGraphicFramePr/>
            <p:nvPr>
              <p:extLst>
                <p:ext uri="{D42A27DB-BD31-4B8C-83A1-F6EECF244321}">
                  <p14:modId xmlns:p14="http://schemas.microsoft.com/office/powerpoint/2010/main" val="2376895623"/>
                </p:ext>
              </p:extLst>
            </p:nvPr>
          </p:nvGraphicFramePr>
          <p:xfrm>
            <a:off x="7293339" y="4995812"/>
            <a:ext cx="6255000" cy="23399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8" name="TextBox 2"/>
            <p:cNvSpPr txBox="1">
              <a:spLocks noChangeArrowheads="1"/>
            </p:cNvSpPr>
            <p:nvPr/>
          </p:nvSpPr>
          <p:spPr bwMode="auto">
            <a:xfrm>
              <a:off x="516356" y="1305812"/>
              <a:ext cx="13095000" cy="18632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40815" tIns="70408" rIns="140815" bIns="7040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1214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1214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1214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1214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  <a:cs typeface="Arial" charset="0"/>
                </a:rPr>
                <a:t>客户总监 蔡梅江</a:t>
              </a:r>
              <a:endParaRPr lang="en-US" altLang="zh-CN" sz="1800" b="1" dirty="0">
                <a:latin typeface="等线" panose="02010600030101010101" pitchFamily="2" charset="-122"/>
                <a:ea typeface="等线" panose="02010600030101010101" pitchFamily="2" charset="-122"/>
                <a:cs typeface="Arial" charset="0"/>
              </a:endParaRPr>
            </a:p>
            <a:p>
              <a:pPr eaLnBrk="1" hangingPunct="1"/>
              <a:endParaRPr lang="en-US" altLang="zh-CN" sz="1400" dirty="0">
                <a:latin typeface="等线" panose="02010600030101010101" pitchFamily="2" charset="-122"/>
                <a:ea typeface="等线" panose="02010600030101010101" pitchFamily="2" charset="-122"/>
                <a:cs typeface="Arial" charset="0"/>
              </a:endParaRPr>
            </a:p>
            <a:p>
              <a:pPr eaLnBrk="1" hangingPunct="1"/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  <a:cs typeface="Arial" charset="0"/>
                </a:rPr>
                <a:t>毕业于北京信息大学</a:t>
              </a:r>
              <a:r>
                <a: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  <a:cs typeface="Arial" charset="0"/>
                </a:rPr>
                <a:t>, </a:t>
              </a:r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  <a:cs typeface="Arial" charset="0"/>
                </a:rPr>
                <a:t>理学硕士</a:t>
              </a:r>
              <a:endParaRPr lang="en-US" altLang="zh-CN" sz="1400" dirty="0">
                <a:latin typeface="等线" panose="02010600030101010101" pitchFamily="2" charset="-122"/>
                <a:ea typeface="等线" panose="02010600030101010101" pitchFamily="2" charset="-122"/>
                <a:cs typeface="Arial" charset="0"/>
              </a:endParaRPr>
            </a:p>
            <a:p>
              <a:pPr eaLnBrk="1" hangingPunct="1"/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  <a:cs typeface="Arial" charset="0"/>
              </a:endParaRPr>
            </a:p>
            <a:p>
              <a:pPr eaLnBrk="1" hangingPunct="1"/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  <a:cs typeface="Arial" charset="0"/>
                </a:rPr>
                <a:t>服务经验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  <a:cs typeface="Arial" charset="0"/>
              </a:endParaRPr>
            </a:p>
            <a:p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在数据挖掘领域有</a:t>
              </a:r>
              <a:r>
                <a: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10</a:t>
              </a:r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年的工作经验，曾服务多家上市公司和国家机关。服务客户有西门子家电、博世家电、北京移动、罗兰贝格、益普索等。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042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报价单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683365"/>
              </p:ext>
            </p:extLst>
          </p:nvPr>
        </p:nvGraphicFramePr>
        <p:xfrm>
          <a:off x="2711624" y="1152957"/>
          <a:ext cx="7344815" cy="5228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Worksheet" r:id="rId3" imgW="7130864" imgH="6261146" progId="Excel.Sheet.12">
                  <p:embed/>
                </p:oleObj>
              </mc:Choice>
              <mc:Fallback>
                <p:oleObj name="Worksheet" r:id="rId3" imgW="7130864" imgH="626114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1624" y="1152957"/>
                        <a:ext cx="7344815" cy="5228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2833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组合 5"/>
          <p:cNvGrpSpPr>
            <a:grpSpLocks/>
          </p:cNvGrpSpPr>
          <p:nvPr/>
        </p:nvGrpSpPr>
        <p:grpSpPr bwMode="auto">
          <a:xfrm>
            <a:off x="507012" y="3156295"/>
            <a:ext cx="11177977" cy="1964242"/>
            <a:chOff x="0" y="0"/>
            <a:chExt cx="9664772" cy="1905353"/>
          </a:xfrm>
        </p:grpSpPr>
        <p:pic>
          <p:nvPicPr>
            <p:cNvPr id="12293" name="图片 7" descr="Mr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"/>
            <a:stretch>
              <a:fillRect/>
            </a:stretch>
          </p:blipFill>
          <p:spPr bwMode="auto">
            <a:xfrm>
              <a:off x="2876767" y="0"/>
              <a:ext cx="4140000" cy="1905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  <p:sp>
          <p:nvSpPr>
            <p:cNvPr id="12294" name="矩形 8"/>
            <p:cNvSpPr>
              <a:spLocks noChangeArrowheads="1"/>
            </p:cNvSpPr>
            <p:nvPr/>
          </p:nvSpPr>
          <p:spPr bwMode="auto">
            <a:xfrm>
              <a:off x="0" y="39307"/>
              <a:ext cx="2743268" cy="182884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6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295" name="矩形 9"/>
            <p:cNvSpPr>
              <a:spLocks noChangeArrowheads="1"/>
            </p:cNvSpPr>
            <p:nvPr/>
          </p:nvSpPr>
          <p:spPr bwMode="auto">
            <a:xfrm>
              <a:off x="7133354" y="15766"/>
              <a:ext cx="2531418" cy="18288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6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296" name="矩形 11"/>
            <p:cNvSpPr>
              <a:spLocks noChangeArrowheads="1"/>
            </p:cNvSpPr>
            <p:nvPr/>
          </p:nvSpPr>
          <p:spPr bwMode="auto">
            <a:xfrm>
              <a:off x="830957" y="408731"/>
              <a:ext cx="1291809" cy="503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lvl="1">
                <a:spcBef>
                  <a:spcPct val="0"/>
                </a:spcBef>
                <a:buClr>
                  <a:srgbClr val="FFC000"/>
                </a:buClr>
                <a:buNone/>
              </a:pPr>
              <a:r>
                <a:rPr lang="zh-CN" altLang="en-US" sz="2770" dirty="0">
                  <a:solidFill>
                    <a:schemeClr val="bg1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sym typeface="方正风雅宋简体" panose="02000000000000000000" pitchFamily="2" charset="-122"/>
                </a:rPr>
                <a:t>于会平 </a:t>
              </a:r>
              <a:endParaRPr lang="en-US" altLang="zh-CN" sz="2770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  <a:sym typeface="方正风雅宋简体" panose="02000000000000000000" pitchFamily="2" charset="-122"/>
              </a:endParaRPr>
            </a:p>
          </p:txBody>
        </p:sp>
        <p:sp>
          <p:nvSpPr>
            <p:cNvPr id="12297" name="TextBox 8"/>
            <p:cNvSpPr>
              <a:spLocks noChangeArrowheads="1"/>
            </p:cNvSpPr>
            <p:nvPr/>
          </p:nvSpPr>
          <p:spPr bwMode="auto">
            <a:xfrm>
              <a:off x="536446" y="1027841"/>
              <a:ext cx="1693262" cy="368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高级客户经理</a:t>
              </a:r>
            </a:p>
          </p:txBody>
        </p:sp>
        <p:sp>
          <p:nvSpPr>
            <p:cNvPr id="12298" name="TextBox 9"/>
            <p:cNvSpPr>
              <a:spLocks noChangeArrowheads="1"/>
            </p:cNvSpPr>
            <p:nvPr/>
          </p:nvSpPr>
          <p:spPr bwMode="auto">
            <a:xfrm>
              <a:off x="7136485" y="465622"/>
              <a:ext cx="2496517" cy="98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chemeClr val="bg1"/>
                </a:buClr>
              </a:pPr>
              <a:r>
                <a:rPr lang="zh-CN" altLang="en-US" sz="14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邮箱</a:t>
              </a:r>
              <a:r>
                <a:rPr lang="en-US" altLang="zh-CN" sz="14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:  yuhuiping@inter3i.com</a:t>
              </a:r>
            </a:p>
            <a:p>
              <a:pPr eaLnBrk="1" hangingPunct="1">
                <a:spcBef>
                  <a:spcPct val="0"/>
                </a:spcBef>
                <a:buClr>
                  <a:schemeClr val="bg1"/>
                </a:buClr>
              </a:pPr>
              <a:r>
                <a:rPr lang="zh-CN" altLang="en-US" sz="14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手机</a:t>
              </a:r>
              <a:r>
                <a:rPr lang="en-US" altLang="zh-CN" sz="14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: 18501182997</a:t>
              </a:r>
              <a:endParaRPr lang="zh-CN" altLang="en-US" sz="14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Clr>
                  <a:schemeClr val="bg1"/>
                </a:buClr>
              </a:pPr>
              <a:r>
                <a:rPr lang="zh-CN" altLang="en-US" sz="14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网址</a:t>
              </a:r>
              <a:r>
                <a:rPr lang="en-US" altLang="zh-CN" sz="14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:  http://www.inter3i.com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Clr>
                  <a:schemeClr val="bg1"/>
                </a:buClr>
                <a:buFont typeface="Arial" panose="020B0604020202020204" pitchFamily="34" charset="0"/>
                <a:buNone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0485" name="TextBox 4"/>
          <p:cNvSpPr>
            <a:spLocks noChangeArrowheads="1"/>
          </p:cNvSpPr>
          <p:nvPr/>
        </p:nvSpPr>
        <p:spPr bwMode="auto">
          <a:xfrm>
            <a:off x="77" y="1909689"/>
            <a:ext cx="12191848" cy="53334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21911" tIns="60955" rIns="121911" bIns="60955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zh-CN" altLang="en-US" sz="2666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</a:t>
            </a:r>
            <a:r>
              <a:rPr lang="en-US" altLang="zh-CN" sz="2666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r>
              <a:rPr lang="zh-CN" altLang="en-US" sz="2666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</a:t>
            </a:r>
            <a:r>
              <a:rPr lang="en-US" altLang="zh-CN" sz="2666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r>
              <a:rPr lang="zh-CN" altLang="en-US" sz="2666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</a:t>
            </a:r>
            <a:r>
              <a:rPr lang="en-US" altLang="zh-CN" sz="2666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</a:t>
            </a:r>
            <a:r>
              <a:rPr lang="zh-CN" altLang="en-US" sz="2666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en-US" altLang="zh-CN" sz="2666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zh-CN" altLang="en-US" sz="2666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可信赖的伙伴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8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北京博晓通科技有限公司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: 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社交和电商大数据监测、分析和解决方案专家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82714" y="1617093"/>
            <a:ext cx="11374978" cy="4980259"/>
            <a:chOff x="788085" y="1490993"/>
            <a:chExt cx="11784014" cy="5586864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7229969" y="1890811"/>
              <a:ext cx="5342130" cy="3257291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</a:ln>
          </p:spPr>
          <p:txBody>
            <a:bodyPr lIns="144000" tIns="144000" rIns="0" bIns="144000"/>
            <a:lstStyle/>
            <a:p>
              <a:pPr marL="408305" lvl="1" indent="-342900">
                <a:lnSpc>
                  <a:spcPct val="9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具有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强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大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竞争力的大数据处理平台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——“让数据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说话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”</a:t>
              </a:r>
            </a:p>
            <a:p>
              <a:pPr marL="522605" lvl="2">
                <a:lnSpc>
                  <a:spcPct val="90000"/>
                </a:lnSpc>
                <a:spcBef>
                  <a:spcPts val="500"/>
                </a:spcBef>
                <a:buSzPct val="80000"/>
              </a:pP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包括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：</a:t>
              </a:r>
              <a:endPara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522605" lvl="2">
                <a:lnSpc>
                  <a:spcPct val="90000"/>
                </a:lnSpc>
                <a:spcBef>
                  <a:spcPts val="500"/>
                </a:spcBef>
                <a:buSzPct val="80000"/>
              </a:pP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丰富的数据源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；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1000+分析模块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；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交叉和实时分析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；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历史数据文档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；可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为每个客户定制仪表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盘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。</a:t>
              </a:r>
            </a:p>
            <a:p>
              <a:pPr marL="408305" lvl="1" indent="-342900">
                <a:lnSpc>
                  <a:spcPct val="9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具有专业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知识和经验丰富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的客户成功团队，</a:t>
              </a:r>
              <a:endPara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endParaRPr>
            </a:p>
            <a:p>
              <a:pPr marL="522605" lvl="2">
                <a:lnSpc>
                  <a:spcPct val="90000"/>
                </a:lnSpc>
                <a:spcBef>
                  <a:spcPts val="500"/>
                </a:spcBef>
                <a:buSzPct val="80000"/>
              </a:pP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包括：</a:t>
              </a:r>
              <a:endPara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522605" lvl="2">
                <a:lnSpc>
                  <a:spcPct val="90000"/>
                </a:lnSpc>
                <a:spcBef>
                  <a:spcPts val="500"/>
                </a:spcBef>
                <a:buSzPct val="80000"/>
              </a:pP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危机管理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、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社会营销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、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产品创新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和市场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研究和咨询能力</a:t>
              </a:r>
              <a:endPara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08305" lvl="1" indent="-342900">
                <a:lnSpc>
                  <a:spcPct val="9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n"/>
              </a:pP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根据客户特性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建立专属词库，实现个性化分析结果</a:t>
              </a:r>
            </a:p>
            <a:p>
              <a:pPr marL="408305" lvl="1" indent="-342900">
                <a:lnSpc>
                  <a:spcPct val="9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通过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API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分享数据和分析能力，提升行业的效率</a:t>
              </a:r>
              <a:endPara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788085" y="2018882"/>
              <a:ext cx="6417356" cy="5058975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</a:ln>
          </p:spPr>
          <p:txBody>
            <a:bodyPr lIns="144000" tIns="144000" rIns="144000" bIns="144000"/>
            <a:lstStyle/>
            <a:p>
              <a:pPr marL="228600" indent="-228600">
                <a:lnSpc>
                  <a:spcPct val="79000"/>
                </a:lnSpc>
                <a:spcBef>
                  <a:spcPts val="1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具有强大技术基因的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社会和电商大数据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专家，行业专家。</a:t>
              </a:r>
            </a:p>
            <a:p>
              <a:pPr marL="228600" indent="-228600">
                <a:spcBef>
                  <a:spcPts val="1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基于大数据资产、分析工具和社交与电商的专业知识，为政府、研究机构、企业（营销、公关、客服、销售或产品部）门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提供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监测、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分析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、</a:t>
              </a:r>
              <a:r>
                <a:rPr lang="en-US" altLang="zh-CN" sz="1600" dirty="0" err="1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执行和报告服务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，改善运营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。</a:t>
              </a:r>
            </a:p>
            <a:p>
              <a:pPr marL="228600" indent="-228600">
                <a:spcBef>
                  <a:spcPts val="1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n"/>
              </a:pP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提升全行业的效率，降低用户技术风险和资本投入。</a:t>
              </a:r>
              <a:endParaRPr lang="en-US" altLang="zh-CN" sz="1600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endParaRP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788086" y="1501878"/>
              <a:ext cx="6417355" cy="527890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</a:ln>
          </p:spPr>
          <p:txBody>
            <a:bodyPr wrap="none" lIns="144000" tIns="0" rIns="144000" bIns="0" anchor="ctr"/>
            <a:lstStyle/>
            <a:p>
              <a:pPr algn="ctr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博晓通是谁</a:t>
              </a:r>
              <a:r>
                <a:rPr lang="en-US" altLang="zh-CN" sz="20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?</a:t>
              </a:r>
            </a:p>
          </p:txBody>
        </p:sp>
        <p:grpSp>
          <p:nvGrpSpPr>
            <p:cNvPr id="8" name="Group 49"/>
            <p:cNvGrpSpPr/>
            <p:nvPr/>
          </p:nvGrpSpPr>
          <p:grpSpPr>
            <a:xfrm>
              <a:off x="1109602" y="3765493"/>
              <a:ext cx="5957819" cy="3137220"/>
              <a:chOff x="729504" y="3121087"/>
              <a:chExt cx="5957819" cy="3137220"/>
            </a:xfrm>
          </p:grpSpPr>
          <p:sp>
            <p:nvSpPr>
              <p:cNvPr id="12" name="矩形"/>
              <p:cNvSpPr/>
              <p:nvPr/>
            </p:nvSpPr>
            <p:spPr>
              <a:xfrm>
                <a:off x="2670044" y="4236568"/>
                <a:ext cx="1977809" cy="1466240"/>
              </a:xfrm>
              <a:prstGeom prst="rect">
                <a:avLst/>
              </a:prstGeom>
              <a:solidFill>
                <a:srgbClr val="D5DBE5"/>
              </a:solidFill>
              <a:ln w="12700" cap="flat" cmpd="sng">
                <a:solidFill>
                  <a:srgbClr val="75717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3" name="矩形"/>
              <p:cNvSpPr/>
              <p:nvPr/>
            </p:nvSpPr>
            <p:spPr>
              <a:xfrm>
                <a:off x="774642" y="4236568"/>
                <a:ext cx="1852771" cy="1384618"/>
              </a:xfrm>
              <a:prstGeom prst="rect">
                <a:avLst/>
              </a:prstGeom>
              <a:solidFill>
                <a:srgbClr val="D5DBE5"/>
              </a:solidFill>
              <a:ln w="12700" cap="flat" cmpd="sng">
                <a:solidFill>
                  <a:srgbClr val="75717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4" name="矩形"/>
              <p:cNvSpPr/>
              <p:nvPr/>
            </p:nvSpPr>
            <p:spPr>
              <a:xfrm>
                <a:off x="729504" y="5631122"/>
                <a:ext cx="5907261" cy="627185"/>
              </a:xfrm>
              <a:prstGeom prst="rect">
                <a:avLst/>
              </a:prstGeom>
              <a:solidFill>
                <a:srgbClr val="0092C3"/>
              </a:solidFill>
              <a:ln w="12700" cap="flat" cmpd="sng">
                <a:solidFill>
                  <a:srgbClr val="75717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5" name="曲线"/>
              <p:cNvSpPr/>
              <p:nvPr/>
            </p:nvSpPr>
            <p:spPr>
              <a:xfrm>
                <a:off x="729504" y="3121087"/>
                <a:ext cx="5957819" cy="922512"/>
              </a:xfrm>
              <a:custGeom>
                <a:avLst/>
                <a:gdLst>
                  <a:gd name="T1" fmla="*/ 0 w 21600"/>
                  <a:gd name="T2" fmla="*/ 0 h 21600"/>
                  <a:gd name="T3" fmla="*/ 21600 w 21600"/>
                  <a:gd name="T4" fmla="*/ 21600 h 21600"/>
                </a:gdLst>
                <a:ahLst/>
                <a:cxnLst/>
                <a:rect l="T1" t="T2" r="T3" b="T4"/>
                <a:pathLst>
                  <a:path w="21600" h="21600">
                    <a:moveTo>
                      <a:pt x="0" y="21571"/>
                    </a:moveTo>
                    <a:lnTo>
                      <a:pt x="21592" y="21571"/>
                    </a:lnTo>
                    <a:lnTo>
                      <a:pt x="10818" y="0"/>
                    </a:lnTo>
                    <a:lnTo>
                      <a:pt x="0" y="21571"/>
                    </a:lnTo>
                  </a:path>
                </a:pathLst>
              </a:custGeom>
              <a:solidFill>
                <a:srgbClr val="0092C3"/>
              </a:solidFill>
              <a:ln w="12700" cap="flat" cmpd="sng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6" name="矩形"/>
              <p:cNvSpPr/>
              <p:nvPr/>
            </p:nvSpPr>
            <p:spPr>
              <a:xfrm>
                <a:off x="3855310" y="5901738"/>
                <a:ext cx="2592894" cy="285464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/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分布式的计算平台</a:t>
                </a:r>
              </a:p>
            </p:txBody>
          </p:sp>
          <p:sp>
            <p:nvSpPr>
              <p:cNvPr id="17" name="矩形"/>
              <p:cNvSpPr/>
              <p:nvPr/>
            </p:nvSpPr>
            <p:spPr>
              <a:xfrm>
                <a:off x="953740" y="5896294"/>
                <a:ext cx="2727499" cy="290908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miter/>
              </a:ln>
            </p:spPr>
            <p:txBody>
              <a:bodyPr vert="horz" wrap="none" lIns="91440" tIns="45720" rIns="91440" bIns="45720" anchor="ctr" anchorCtr="0"/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  <a:sym typeface="Wingdings" panose="05000000000000000000" pitchFamily="2" charset="2"/>
                  </a:rPr>
                  <a:t>分布式的消息平台</a:t>
                </a:r>
              </a:p>
            </p:txBody>
          </p:sp>
          <p:sp>
            <p:nvSpPr>
              <p:cNvPr id="18" name="矩形"/>
              <p:cNvSpPr/>
              <p:nvPr/>
            </p:nvSpPr>
            <p:spPr>
              <a:xfrm>
                <a:off x="1216928" y="3206067"/>
                <a:ext cx="4982969" cy="858645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愿景</a:t>
                </a:r>
              </a:p>
              <a:p>
                <a:pPr algn="ctr"/>
                <a:endParaRPr lang="en-US" altLang="zh-CN" sz="1000" dirty="0">
                  <a:solidFill>
                    <a:schemeClr val="bg2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帮助用户构建社交和电商数据资产</a:t>
                </a:r>
                <a:endParaRPr lang="zh-CN" altLang="en-US" sz="16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9" name="矩形"/>
              <p:cNvSpPr/>
              <p:nvPr/>
            </p:nvSpPr>
            <p:spPr>
              <a:xfrm>
                <a:off x="774642" y="4338589"/>
                <a:ext cx="1877453" cy="396696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10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基础设施和数据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10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分布式系统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10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从1400+数据</a:t>
                </a:r>
                <a:r>
                  <a:rPr lang="zh-CN" altLang="en-US" sz="110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源</a:t>
                </a:r>
                <a:r>
                  <a:rPr lang="en-US" altLang="zh-CN" sz="110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采集</a:t>
                </a:r>
                <a:r>
                  <a:rPr lang="zh-CN" altLang="en-US" sz="110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数据</a:t>
                </a:r>
                <a:endParaRPr lang="en-US" altLang="zh-CN" sz="1100" b="1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10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API</a:t>
                </a:r>
                <a:r>
                  <a:rPr lang="zh-CN" altLang="en-US" sz="1100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接口连结各种场景</a:t>
                </a:r>
              </a:p>
            </p:txBody>
          </p:sp>
          <p:sp>
            <p:nvSpPr>
              <p:cNvPr id="20" name="矩形"/>
              <p:cNvSpPr/>
              <p:nvPr/>
            </p:nvSpPr>
            <p:spPr>
              <a:xfrm>
                <a:off x="2738720" y="4324808"/>
                <a:ext cx="2173849" cy="488117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r>
                  <a:rPr lang="en-US" altLang="zh-CN" sz="1100" b="1" dirty="0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信息与分析</a:t>
                </a:r>
              </a:p>
              <a:p>
                <a:r>
                  <a:rPr lang="en-US" altLang="zh-CN" sz="1100" b="1" dirty="0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1000 +模块</a:t>
                </a:r>
              </a:p>
              <a:p>
                <a:r>
                  <a:rPr lang="en-US" altLang="zh-CN" sz="1100" b="1" dirty="0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特定行业的字典</a:t>
                </a:r>
              </a:p>
              <a:p>
                <a:r>
                  <a:rPr lang="en-US" altLang="zh-CN" sz="1100" b="1" dirty="0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敏捷的自助服务</a:t>
                </a:r>
              </a:p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11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1" name="矩形"/>
              <p:cNvSpPr/>
              <p:nvPr/>
            </p:nvSpPr>
            <p:spPr>
              <a:xfrm>
                <a:off x="4685312" y="4301459"/>
                <a:ext cx="1857899" cy="1325169"/>
              </a:xfrm>
              <a:prstGeom prst="rect">
                <a:avLst/>
              </a:prstGeom>
              <a:solidFill>
                <a:srgbClr val="D5DBE5"/>
              </a:solidFill>
              <a:ln w="12700" cap="flat" cmpd="sng">
                <a:solidFill>
                  <a:srgbClr val="75717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" name="矩形"/>
              <p:cNvSpPr/>
              <p:nvPr/>
            </p:nvSpPr>
            <p:spPr>
              <a:xfrm>
                <a:off x="4464394" y="4385671"/>
                <a:ext cx="1778867" cy="317367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14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3" name="矩形"/>
              <p:cNvSpPr/>
              <p:nvPr/>
            </p:nvSpPr>
            <p:spPr>
              <a:xfrm>
                <a:off x="1861457" y="5633358"/>
                <a:ext cx="3559630" cy="326571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任务管理</a:t>
                </a:r>
                <a:r>
                  <a:rPr lang="en-US" altLang="zh-CN" sz="12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, NLP, </a:t>
                </a:r>
                <a:r>
                  <a:rPr lang="zh-CN" altLang="en-US" sz="12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安全、门户</a:t>
                </a:r>
                <a:r>
                  <a:rPr lang="en-US" altLang="zh-CN" sz="12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…</a:t>
                </a:r>
                <a:endParaRPr lang="zh-CN" altLang="en-US" sz="12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4" name="矩形"/>
              <p:cNvSpPr/>
              <p:nvPr/>
            </p:nvSpPr>
            <p:spPr>
              <a:xfrm>
                <a:off x="5126209" y="4391114"/>
                <a:ext cx="1209278" cy="344171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pPr marL="0" indent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14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5" name="矩形"/>
              <p:cNvSpPr/>
              <p:nvPr/>
            </p:nvSpPr>
            <p:spPr>
              <a:xfrm>
                <a:off x="4679114" y="4331772"/>
                <a:ext cx="1878200" cy="339815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r>
                  <a:rPr lang="en-US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可视化和报告</a:t>
                </a:r>
              </a:p>
              <a:p>
                <a:r>
                  <a:rPr lang="zh-CN" altLang="en-US" sz="1050" b="1" dirty="0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可通过拖拽调整的</a:t>
                </a:r>
                <a:r>
                  <a:rPr lang="en-US" altLang="zh-CN" sz="1050" b="1" dirty="0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仪表板</a:t>
                </a:r>
              </a:p>
              <a:p>
                <a:r>
                  <a:rPr lang="zh-CN" altLang="en-US" sz="1050" b="1" dirty="0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数据</a:t>
                </a:r>
                <a:r>
                  <a:rPr lang="en-US" altLang="zh-CN" sz="1050" b="1" dirty="0" err="1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导出或下钻</a:t>
                </a:r>
                <a:r>
                  <a:rPr lang="en-US" altLang="zh-CN" sz="1100" dirty="0">
                    <a:latin typeface="等线" panose="02010600030101010101" pitchFamily="2" charset="-122"/>
                    <a:ea typeface="等线" panose="02010600030101010101" pitchFamily="2" charset="-122"/>
                    <a:cs typeface="宋体" panose="02010600030101010101" pitchFamily="2" charset="-122"/>
                  </a:rPr>
                  <a:t> </a:t>
                </a:r>
              </a:p>
              <a:p>
                <a:pPr marL="0" indent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105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矩形"/>
              <p:cNvSpPr/>
              <p:nvPr/>
            </p:nvSpPr>
            <p:spPr>
              <a:xfrm>
                <a:off x="774641" y="4080622"/>
                <a:ext cx="5768569" cy="22307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12700" cap="flat" cmpd="sng">
                <a:solidFill>
                  <a:srgbClr val="75717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7401356" y="1490993"/>
              <a:ext cx="5170742" cy="527890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</a:ln>
          </p:spPr>
          <p:txBody>
            <a:bodyPr wrap="none" lIns="144000" tIns="0" rIns="144000" bIns="0"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buClr>
                  <a:srgbClr val="C000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博晓通的优势</a:t>
              </a:r>
              <a:endParaRPr lang="en-US" altLang="zh-CN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7229970" y="5547921"/>
              <a:ext cx="5342129" cy="1523022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</a:ln>
          </p:spPr>
          <p:txBody>
            <a:bodyPr lIns="144000" tIns="144000" rIns="144000" bIns="144000"/>
            <a:lstStyle/>
            <a:p>
              <a:pPr marL="407670" lvl="1" indent="-342900">
                <a:lnSpc>
                  <a:spcPct val="9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n"/>
              </a:pPr>
              <a:r>
                <a: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2015年排名前30位的</a:t>
              </a:r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新经济时代</a:t>
              </a:r>
              <a:r>
                <a: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创新企业</a:t>
              </a:r>
            </a:p>
            <a:p>
              <a:pPr marL="407670" lvl="1" indent="-342900">
                <a:lnSpc>
                  <a:spcPct val="9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n"/>
              </a:pPr>
              <a:r>
                <a: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2016年中国大数据应用最佳实践案例</a:t>
              </a:r>
            </a:p>
            <a:p>
              <a:pPr marL="407670" lvl="1" indent="-342900">
                <a:lnSpc>
                  <a:spcPct val="9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n"/>
              </a:pPr>
              <a:r>
                <a: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2016年</a:t>
              </a:r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中国</a:t>
              </a:r>
              <a:r>
                <a: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Top 100创新型</a:t>
              </a:r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大数据企业</a:t>
              </a:r>
              <a:endPara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407670" lvl="1" indent="-342900">
                <a:lnSpc>
                  <a:spcPct val="9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n"/>
              </a:pPr>
              <a:r>
                <a: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2015/2016</a:t>
              </a:r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年度</a:t>
              </a:r>
              <a:r>
                <a:rPr lang="en-US" altLang="zh-CN" sz="14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CDO</a:t>
              </a:r>
              <a:r>
                <a:rPr lang="zh-CN" altLang="en-US" sz="1400" dirty="0">
                  <a:latin typeface="等线" panose="02010600030101010101" pitchFamily="2" charset="-122"/>
                  <a:ea typeface="等线" panose="02010600030101010101" pitchFamily="2" charset="-122"/>
                  <a:sym typeface="+mn-ea"/>
                </a:rPr>
                <a:t>联盟卓越大数据企业</a:t>
              </a:r>
              <a:endPara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400267" y="5084067"/>
              <a:ext cx="5170742" cy="527890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</a:ln>
          </p:spPr>
          <p:txBody>
            <a:bodyPr wrap="none" lIns="144000" tIns="0" rIns="144000" bIns="0" anchor="ctr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buClr>
                  <a:srgbClr val="C000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荣誉与奖项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91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6440" y="1089759"/>
            <a:ext cx="10767425" cy="396484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博晓通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提供的社交和电商数据，及分析处理能力帮助直接客户或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合作伙伴提升行业效率。</a:t>
            </a:r>
          </a:p>
        </p:txBody>
      </p:sp>
      <p:grpSp>
        <p:nvGrpSpPr>
          <p:cNvPr id="186" name="组合 185"/>
          <p:cNvGrpSpPr/>
          <p:nvPr/>
        </p:nvGrpSpPr>
        <p:grpSpPr>
          <a:xfrm>
            <a:off x="103056" y="1844824"/>
            <a:ext cx="11692137" cy="4477427"/>
            <a:chOff x="162454" y="2327471"/>
            <a:chExt cx="11692137" cy="4477427"/>
          </a:xfrm>
        </p:grpSpPr>
        <p:grpSp>
          <p:nvGrpSpPr>
            <p:cNvPr id="91" name="组合 90"/>
            <p:cNvGrpSpPr/>
            <p:nvPr/>
          </p:nvGrpSpPr>
          <p:grpSpPr>
            <a:xfrm>
              <a:off x="162454" y="2327471"/>
              <a:ext cx="11692137" cy="4477427"/>
              <a:chOff x="162454" y="2327471"/>
              <a:chExt cx="11692137" cy="4477427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162454" y="2327471"/>
                <a:ext cx="11692137" cy="4477427"/>
                <a:chOff x="-85276" y="1630117"/>
                <a:chExt cx="13768668" cy="6069630"/>
              </a:xfrm>
            </p:grpSpPr>
            <p:grpSp>
              <p:nvGrpSpPr>
                <p:cNvPr id="98" name="组合 97"/>
                <p:cNvGrpSpPr/>
                <p:nvPr/>
              </p:nvGrpSpPr>
              <p:grpSpPr>
                <a:xfrm>
                  <a:off x="-85276" y="1630117"/>
                  <a:ext cx="13768668" cy="6069630"/>
                  <a:chOff x="354165" y="1635988"/>
                  <a:chExt cx="12235990" cy="5576290"/>
                </a:xfrm>
              </p:grpSpPr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1438072" y="6214486"/>
                    <a:ext cx="1764714" cy="34164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Clr>
                        <a:schemeClr val="bg1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数据价值发现</a:t>
                    </a:r>
                    <a:endParaRPr lang="en-US" altLang="zh-CN" sz="12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1" name="文本框 100"/>
                  <p:cNvSpPr txBox="1"/>
                  <p:nvPr/>
                </p:nvSpPr>
                <p:spPr>
                  <a:xfrm>
                    <a:off x="3509065" y="6224841"/>
                    <a:ext cx="5582150" cy="34164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numCol="2" rtlCol="0">
                    <a:spAutoFit/>
                  </a:bodyPr>
                  <a:lstStyle/>
                  <a:p>
                    <a:pPr marL="285750" indent="-285750">
                      <a:buClr>
                        <a:schemeClr val="bg1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数据</a:t>
                    </a:r>
                    <a:r>
                      <a:rPr lang="en-US" altLang="zh-CN" sz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&amp;</a:t>
                    </a:r>
                    <a:r>
                      <a:rPr lang="zh-CN" altLang="en-US" sz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模型复用</a:t>
                    </a:r>
                    <a:endParaRPr lang="en-US" altLang="zh-CN" sz="1200" dirty="0">
                      <a:solidFill>
                        <a:schemeClr val="bg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" name="文本框 101"/>
                  <p:cNvSpPr txBox="1"/>
                  <p:nvPr/>
                </p:nvSpPr>
                <p:spPr>
                  <a:xfrm>
                    <a:off x="9659020" y="6210549"/>
                    <a:ext cx="2918866" cy="32266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 algn="ctr">
                      <a:buClr>
                        <a:schemeClr val="bg1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zh-CN" altLang="en-US" sz="11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降低成本和技术风险</a:t>
                    </a:r>
                  </a:p>
                </p:txBody>
              </p:sp>
              <p:sp>
                <p:nvSpPr>
                  <p:cNvPr id="103" name="文本框 102"/>
                  <p:cNvSpPr txBox="1"/>
                  <p:nvPr/>
                </p:nvSpPr>
                <p:spPr>
                  <a:xfrm>
                    <a:off x="354165" y="6154606"/>
                    <a:ext cx="962693" cy="3977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400" dirty="0"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附加值</a:t>
                    </a:r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5302134" y="6230303"/>
                    <a:ext cx="3789080" cy="3416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85750" indent="-285750" algn="ctr">
                      <a:buClr>
                        <a:schemeClr val="bg1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知识复用</a:t>
                    </a:r>
                    <a:r>
                      <a:rPr lang="en-US" altLang="zh-CN" sz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&amp;</a:t>
                    </a:r>
                    <a:r>
                      <a:rPr lang="zh-CN" altLang="en-US" sz="1200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节约资源</a:t>
                    </a:r>
                  </a:p>
                </p:txBody>
              </p:sp>
              <p:grpSp>
                <p:nvGrpSpPr>
                  <p:cNvPr id="105" name="Group 2"/>
                  <p:cNvGrpSpPr/>
                  <p:nvPr/>
                </p:nvGrpSpPr>
                <p:grpSpPr>
                  <a:xfrm>
                    <a:off x="1250063" y="1635988"/>
                    <a:ext cx="11340092" cy="4356316"/>
                    <a:chOff x="481819" y="1725817"/>
                    <a:chExt cx="11340092" cy="4356316"/>
                  </a:xfrm>
                </p:grpSpPr>
                <p:sp>
                  <p:nvSpPr>
                    <p:cNvPr id="113" name="云形 112"/>
                    <p:cNvSpPr/>
                    <p:nvPr/>
                  </p:nvSpPr>
                  <p:spPr>
                    <a:xfrm>
                      <a:off x="2528972" y="2084300"/>
                      <a:ext cx="6099559" cy="3997833"/>
                    </a:xfrm>
                    <a:prstGeom prst="cloud">
                      <a:avLst/>
                    </a:prstGeom>
                    <a:solidFill>
                      <a:srgbClr val="00B0F0">
                        <a:alpha val="88000"/>
                      </a:srgb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lvl="1" algn="ctr">
                        <a:lnSpc>
                          <a:spcPct val="150000"/>
                        </a:lnSpc>
                        <a:defRPr/>
                      </a:pPr>
                      <a:endParaRPr lang="zh-CN" altLang="en-US" sz="1200" kern="0" dirty="0">
                        <a:solidFill>
                          <a:prstClr val="white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14" name="矩形 113"/>
                    <p:cNvSpPr/>
                    <p:nvPr/>
                  </p:nvSpPr>
                  <p:spPr>
                    <a:xfrm>
                      <a:off x="8883886" y="4289826"/>
                      <a:ext cx="2896238" cy="1683448"/>
                    </a:xfrm>
                    <a:prstGeom prst="rect">
                      <a:avLst/>
                    </a:prstGeom>
                    <a:noFill/>
                    <a:ln w="6350" cap="flat" cmpd="sng" algn="ctr">
                      <a:solidFill>
                        <a:srgbClr val="44546A">
                          <a:lumMod val="20000"/>
                          <a:lumOff val="8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zh-CN" altLang="en-US" sz="1800" kern="0">
                        <a:solidFill>
                          <a:prstClr val="white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pic>
                  <p:nvPicPr>
                    <p:cNvPr id="115" name="图片 114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598962" y="4343916"/>
                      <a:ext cx="377421" cy="36261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" name="图片 115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626912" y="3998174"/>
                      <a:ext cx="405555" cy="40556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7" name="矩形 116"/>
                    <p:cNvSpPr/>
                    <p:nvPr/>
                  </p:nvSpPr>
                  <p:spPr>
                    <a:xfrm>
                      <a:off x="548867" y="2146599"/>
                      <a:ext cx="1856157" cy="3843726"/>
                    </a:xfrm>
                    <a:prstGeom prst="rect">
                      <a:avLst/>
                    </a:prstGeom>
                    <a:noFill/>
                    <a:ln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zh-CN" altLang="en-US" sz="1800" kern="0" dirty="0">
                        <a:solidFill>
                          <a:prstClr val="white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18" name="右箭头 100"/>
                    <p:cNvSpPr/>
                    <p:nvPr/>
                  </p:nvSpPr>
                  <p:spPr>
                    <a:xfrm>
                      <a:off x="8089064" y="2982948"/>
                      <a:ext cx="859358" cy="883093"/>
                    </a:xfrm>
                    <a:prstGeom prst="rightArrow">
                      <a:avLst>
                        <a:gd name="adj1" fmla="val 50000"/>
                        <a:gd name="adj2" fmla="val 56294"/>
                      </a:avLst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r>
                        <a:rPr lang="zh-CN" altLang="en-US" sz="1400" kern="0" dirty="0">
                          <a:solidFill>
                            <a:prstClr val="white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仪表盘</a:t>
                      </a:r>
                    </a:p>
                  </p:txBody>
                </p:sp>
                <p:sp>
                  <p:nvSpPr>
                    <p:cNvPr id="119" name="矩形 118"/>
                    <p:cNvSpPr/>
                    <p:nvPr/>
                  </p:nvSpPr>
                  <p:spPr>
                    <a:xfrm>
                      <a:off x="8890777" y="2133166"/>
                      <a:ext cx="2889347" cy="1969495"/>
                    </a:xfrm>
                    <a:prstGeom prst="rect">
                      <a:avLst/>
                    </a:prstGeom>
                    <a:noFill/>
                    <a:ln w="6350" cap="flat" cmpd="sng" algn="ctr">
                      <a:solidFill>
                        <a:srgbClr val="44546A">
                          <a:lumMod val="20000"/>
                          <a:lumOff val="8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zh-CN" altLang="en-US" sz="1800" kern="0">
                        <a:solidFill>
                          <a:prstClr val="white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pic>
                  <p:nvPicPr>
                    <p:cNvPr id="120" name="图片 119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913562" y="2695075"/>
                      <a:ext cx="537012" cy="4484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1" name="图片 1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567913" y="2695075"/>
                      <a:ext cx="464553" cy="45399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2" name="图片 121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933214" y="3640631"/>
                      <a:ext cx="488407" cy="3185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3" name="图片 12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464859" y="3994971"/>
                      <a:ext cx="645629" cy="30419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4" name="图片 123"/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415380" y="3654129"/>
                      <a:ext cx="691914" cy="3031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图片 124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1969" y="3987258"/>
                      <a:ext cx="321054" cy="32105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6" name="Picture 2" descr="http://upload.itxinwen.com/2013/1025/1382664302582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364968" y="5335502"/>
                      <a:ext cx="1100309" cy="55015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7" name="Picture 4" descr="http://www.cnii.com.cn/industry/img/attachement/jpg/site2/20140321/00016c58d6251495d3220f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498907" y="5293769"/>
                      <a:ext cx="672592" cy="6336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28" name="文本框 127"/>
                    <p:cNvSpPr txBox="1"/>
                    <p:nvPr/>
                  </p:nvSpPr>
                  <p:spPr>
                    <a:xfrm>
                      <a:off x="4675149" y="2157097"/>
                      <a:ext cx="1536841" cy="383322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4472C4">
                          <a:lumMod val="40000"/>
                          <a:lumOff val="60000"/>
                        </a:srgbClr>
                      </a:solidFill>
                    </a:ln>
                  </p:spPr>
                  <p:txBody>
                    <a:bodyPr wrap="square" rtlCol="0">
                      <a:noAutofit/>
                    </a:bodyPr>
                    <a:lstStyle/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defRPr/>
                      </a:pPr>
                      <a:endParaRPr lang="zh-CN" altLang="en-US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pic>
                  <p:nvPicPr>
                    <p:cNvPr id="129" name="Picture 2" descr="database,db">
                      <a:hlinkClick r:id="rId12"/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86842" y="2761194"/>
                      <a:ext cx="605996" cy="45449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0" name="矩形 129"/>
                    <p:cNvSpPr/>
                    <p:nvPr/>
                  </p:nvSpPr>
                  <p:spPr>
                    <a:xfrm>
                      <a:off x="5124247" y="2229435"/>
                      <a:ext cx="619348" cy="4175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zh-CN" altLang="en-US" sz="1600" b="1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处理</a:t>
                      </a:r>
                    </a:p>
                  </p:txBody>
                </p:sp>
                <p:sp>
                  <p:nvSpPr>
                    <p:cNvPr id="131" name="文本框 130"/>
                    <p:cNvSpPr txBox="1"/>
                    <p:nvPr/>
                  </p:nvSpPr>
                  <p:spPr>
                    <a:xfrm>
                      <a:off x="6488646" y="2166046"/>
                      <a:ext cx="1599768" cy="3873234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4472C4">
                          <a:lumMod val="40000"/>
                          <a:lumOff val="60000"/>
                        </a:srgbClr>
                      </a:solidFill>
                    </a:ln>
                  </p:spPr>
                  <p:txBody>
                    <a:bodyPr wrap="square" rtlCol="0">
                      <a:noAutofit/>
                    </a:bodyPr>
                    <a:lstStyle/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defRPr/>
                      </a:pPr>
                      <a:endParaRPr lang="zh-CN" altLang="en-US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32" name="文本框 131"/>
                    <p:cNvSpPr txBox="1"/>
                    <p:nvPr/>
                  </p:nvSpPr>
                  <p:spPr>
                    <a:xfrm>
                      <a:off x="5459009" y="2818174"/>
                      <a:ext cx="671857" cy="4175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zh-CN" altLang="en-US" sz="16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汽车</a:t>
                      </a:r>
                    </a:p>
                  </p:txBody>
                </p:sp>
                <p:sp>
                  <p:nvSpPr>
                    <p:cNvPr id="133" name="文本框 132"/>
                    <p:cNvSpPr txBox="1"/>
                    <p:nvPr/>
                  </p:nvSpPr>
                  <p:spPr>
                    <a:xfrm>
                      <a:off x="5440409" y="3503025"/>
                      <a:ext cx="1004971" cy="4175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zh-CN" altLang="en-US" sz="16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旅游</a:t>
                      </a:r>
                    </a:p>
                  </p:txBody>
                </p:sp>
                <p:pic>
                  <p:nvPicPr>
                    <p:cNvPr id="134" name="Picture 5" descr="database,db">
                      <a:hlinkClick r:id="rId14"/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86842" y="3414187"/>
                      <a:ext cx="609808" cy="45735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35" name="Picture 7" descr="database,db">
                      <a:hlinkClick r:id="rId16"/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96655" y="4540518"/>
                      <a:ext cx="596183" cy="44713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6" name="文本框 135"/>
                    <p:cNvSpPr txBox="1"/>
                    <p:nvPr/>
                  </p:nvSpPr>
                  <p:spPr>
                    <a:xfrm>
                      <a:off x="5439055" y="4569598"/>
                      <a:ext cx="691811" cy="4216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zh-CN" sz="16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家电</a:t>
                      </a:r>
                    </a:p>
                  </p:txBody>
                </p:sp>
                <p:sp>
                  <p:nvSpPr>
                    <p:cNvPr id="137" name="右箭头 121"/>
                    <p:cNvSpPr/>
                    <p:nvPr/>
                  </p:nvSpPr>
                  <p:spPr>
                    <a:xfrm>
                      <a:off x="8118777" y="4655104"/>
                      <a:ext cx="734746" cy="583455"/>
                    </a:xfrm>
                    <a:prstGeom prst="rightArrow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r>
                        <a:rPr lang="en-US" altLang="zh-CN" sz="1400" kern="0" dirty="0">
                          <a:solidFill>
                            <a:prstClr val="white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API</a:t>
                      </a:r>
                      <a:endParaRPr lang="zh-CN" altLang="en-US" sz="1400" kern="0" dirty="0">
                        <a:solidFill>
                          <a:prstClr val="white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38" name="文本框 137"/>
                    <p:cNvSpPr txBox="1"/>
                    <p:nvPr/>
                  </p:nvSpPr>
                  <p:spPr>
                    <a:xfrm>
                      <a:off x="5062264" y="3995227"/>
                      <a:ext cx="930396" cy="4599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altLang="zh-CN" sz="18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  <a:endParaRPr lang="zh-CN" altLang="en-US" sz="18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39" name="矩形 138"/>
                    <p:cNvSpPr/>
                    <p:nvPr/>
                  </p:nvSpPr>
                  <p:spPr>
                    <a:xfrm>
                      <a:off x="6996834" y="2170503"/>
                      <a:ext cx="619348" cy="4175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zh-CN" altLang="en-US" sz="1600" b="1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分析</a:t>
                      </a:r>
                    </a:p>
                  </p:txBody>
                </p:sp>
                <p:sp>
                  <p:nvSpPr>
                    <p:cNvPr id="140" name="矩形 139"/>
                    <p:cNvSpPr/>
                    <p:nvPr/>
                  </p:nvSpPr>
                  <p:spPr>
                    <a:xfrm>
                      <a:off x="9841317" y="2209533"/>
                      <a:ext cx="1047310" cy="4175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zh-CN" altLang="en-US" sz="1600" b="1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直接客户</a:t>
                      </a:r>
                      <a:endParaRPr lang="en-US" altLang="zh-CN" sz="1600" b="1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1" name="矩形 140"/>
                    <p:cNvSpPr/>
                    <p:nvPr/>
                  </p:nvSpPr>
                  <p:spPr>
                    <a:xfrm>
                      <a:off x="8737081" y="4301855"/>
                      <a:ext cx="3084830" cy="41756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zh-CN" altLang="en-US" sz="1600" b="1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合作伙伴</a:t>
                      </a:r>
                    </a:p>
                  </p:txBody>
                </p:sp>
                <p:pic>
                  <p:nvPicPr>
                    <p:cNvPr id="144" name="Picture 2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655782" y="3854340"/>
                      <a:ext cx="1302529" cy="539104"/>
                    </a:xfrm>
                    <a:prstGeom prst="rect">
                      <a:avLst/>
                    </a:prstGeom>
                    <a:noFill/>
                    <a:ln w="12700" algn="ctr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5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658788" y="3209774"/>
                      <a:ext cx="1291813" cy="520689"/>
                    </a:xfrm>
                    <a:prstGeom prst="rect">
                      <a:avLst/>
                    </a:prstGeom>
                    <a:noFill/>
                    <a:ln w="12700" algn="ctr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6" name="Picture 3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627964" y="2523431"/>
                      <a:ext cx="1316106" cy="634112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7" name="Picture 3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660956" y="4480070"/>
                      <a:ext cx="1297355" cy="622788"/>
                    </a:xfrm>
                    <a:prstGeom prst="rect">
                      <a:avLst/>
                    </a:prstGeom>
                    <a:noFill/>
                    <a:ln w="3175" algn="ctr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148" name="文本框 147"/>
                    <p:cNvSpPr txBox="1"/>
                    <p:nvPr/>
                  </p:nvSpPr>
                  <p:spPr>
                    <a:xfrm>
                      <a:off x="2743200" y="5467105"/>
                      <a:ext cx="1993129" cy="379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zh-CN" altLang="en-US" sz="14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垂直搜索众包</a:t>
                      </a:r>
                      <a:endParaRPr lang="en-US" altLang="zh-CN" sz="14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9" name="文本框 148"/>
                    <p:cNvSpPr txBox="1"/>
                    <p:nvPr/>
                  </p:nvSpPr>
                  <p:spPr>
                    <a:xfrm>
                      <a:off x="4577112" y="5481062"/>
                      <a:ext cx="1998589" cy="3833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>
                        <a:defRPr/>
                      </a:pPr>
                      <a:r>
                        <a:rPr lang="zh-CN" altLang="en-US" sz="14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产业知识语义分析</a:t>
                      </a:r>
                    </a:p>
                  </p:txBody>
                </p:sp>
                <p:sp>
                  <p:nvSpPr>
                    <p:cNvPr id="150" name="右箭头 134"/>
                    <p:cNvSpPr/>
                    <p:nvPr/>
                  </p:nvSpPr>
                  <p:spPr>
                    <a:xfrm>
                      <a:off x="2190696" y="3569092"/>
                      <a:ext cx="765553" cy="720734"/>
                    </a:xfrm>
                    <a:prstGeom prst="rightArrow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r>
                        <a:rPr lang="zh-CN" altLang="en-US" sz="1200" kern="0" dirty="0">
                          <a:solidFill>
                            <a:prstClr val="white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采集</a:t>
                      </a:r>
                    </a:p>
                  </p:txBody>
                </p:sp>
                <p:sp>
                  <p:nvSpPr>
                    <p:cNvPr id="151" name="右箭头 135"/>
                    <p:cNvSpPr/>
                    <p:nvPr/>
                  </p:nvSpPr>
                  <p:spPr>
                    <a:xfrm>
                      <a:off x="5948500" y="3591877"/>
                      <a:ext cx="825082" cy="721509"/>
                    </a:xfrm>
                    <a:prstGeom prst="rightArrow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r>
                        <a:rPr lang="zh-CN" altLang="en-US" sz="1200" kern="0" dirty="0">
                          <a:solidFill>
                            <a:prstClr val="white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分析</a:t>
                      </a:r>
                    </a:p>
                  </p:txBody>
                </p:sp>
                <p:sp>
                  <p:nvSpPr>
                    <p:cNvPr id="152" name="文本框 151"/>
                    <p:cNvSpPr txBox="1"/>
                    <p:nvPr/>
                  </p:nvSpPr>
                  <p:spPr>
                    <a:xfrm>
                      <a:off x="2804599" y="2092032"/>
                      <a:ext cx="1536841" cy="3873234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4472C4">
                          <a:lumMod val="40000"/>
                          <a:lumOff val="60000"/>
                        </a:srgbClr>
                      </a:solidFill>
                    </a:ln>
                  </p:spPr>
                  <p:txBody>
                    <a:bodyPr wrap="square" rtlCol="0">
                      <a:noAutofit/>
                    </a:bodyPr>
                    <a:lstStyle/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defRPr/>
                      </a:pPr>
                      <a:endParaRPr lang="en-US" altLang="zh-CN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>
                        <a:defRPr/>
                      </a:pPr>
                      <a:endParaRPr lang="zh-CN" altLang="en-US" sz="16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53" name="文本框 152"/>
                    <p:cNvSpPr txBox="1"/>
                    <p:nvPr/>
                  </p:nvSpPr>
                  <p:spPr>
                    <a:xfrm>
                      <a:off x="1171902" y="4615487"/>
                      <a:ext cx="913604" cy="4595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altLang="zh-CN" sz="18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  <a:endParaRPr lang="zh-CN" altLang="en-US" sz="18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54" name="文本框 153"/>
                    <p:cNvSpPr txBox="1"/>
                    <p:nvPr/>
                  </p:nvSpPr>
                  <p:spPr>
                    <a:xfrm>
                      <a:off x="481819" y="4938816"/>
                      <a:ext cx="2034554" cy="11008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zh-CN" altLang="en-US" sz="13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社交媒体</a:t>
                      </a:r>
                    </a:p>
                    <a:p>
                      <a:pPr algn="ctr">
                        <a:defRPr/>
                      </a:pPr>
                      <a:r>
                        <a:rPr lang="zh-CN" altLang="en-US" sz="13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电商</a:t>
                      </a:r>
                    </a:p>
                    <a:p>
                      <a:pPr algn="ctr">
                        <a:defRPr/>
                      </a:pPr>
                      <a:r>
                        <a:rPr lang="zh-CN" altLang="en-US" sz="13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评论</a:t>
                      </a:r>
                    </a:p>
                    <a:p>
                      <a:pPr algn="ctr">
                        <a:defRPr/>
                      </a:pPr>
                      <a:r>
                        <a:rPr lang="zh-CN" altLang="en-US" sz="13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垂直网站</a:t>
                      </a:r>
                    </a:p>
                  </p:txBody>
                </p:sp>
                <p:sp>
                  <p:nvSpPr>
                    <p:cNvPr id="155" name="文本框 154"/>
                    <p:cNvSpPr txBox="1"/>
                    <p:nvPr/>
                  </p:nvSpPr>
                  <p:spPr>
                    <a:xfrm>
                      <a:off x="2711302" y="2229891"/>
                      <a:ext cx="1679944" cy="4175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zh-CN" sz="1600" b="1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众包采集</a:t>
                      </a:r>
                    </a:p>
                  </p:txBody>
                </p:sp>
                <p:sp>
                  <p:nvSpPr>
                    <p:cNvPr id="156" name="右箭头 140"/>
                    <p:cNvSpPr/>
                    <p:nvPr/>
                  </p:nvSpPr>
                  <p:spPr>
                    <a:xfrm>
                      <a:off x="4187728" y="3582881"/>
                      <a:ext cx="790550" cy="716281"/>
                    </a:xfrm>
                    <a:prstGeom prst="rightArrow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r>
                        <a:rPr lang="zh-CN" altLang="en-US" sz="1200" kern="0" dirty="0">
                          <a:solidFill>
                            <a:prstClr val="white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提炼</a:t>
                      </a:r>
                    </a:p>
                  </p:txBody>
                </p:sp>
                <p:pic>
                  <p:nvPicPr>
                    <p:cNvPr id="157" name="图片" descr="D:\PPT\素材&amp;应用实例\web-databas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89776" y="2634183"/>
                      <a:ext cx="567107" cy="5671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58" name="图片" descr="C:\Users\ppawlik\AppData\Local\Microsoft\Windows\Temporary Internet Files\Low\Content.IE5\VZHNBZNJ\j0433944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045955" y="3650558"/>
                      <a:ext cx="399352" cy="3981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59" name="图片" descr="C:\Users\ppawlik\AppData\Local\Microsoft\Windows\Temporary Internet Files\Low\Content.IE5\VZHNBZNJ\j0433944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63609" y="3629372"/>
                      <a:ext cx="436296" cy="4349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60" name="图片" descr="C:\Users\ppawlik\AppData\Local\Microsoft\Windows\Temporary Internet Files\Low\Content.IE5\VZHNBZNJ\j0433944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052124" y="4111414"/>
                      <a:ext cx="399352" cy="3981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61" name="图片" descr="C:\Users\ppawlik\AppData\Local\Microsoft\Windows\Temporary Internet Files\Low\Content.IE5\VZHNBZNJ\j0433944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69778" y="4090228"/>
                      <a:ext cx="436296" cy="4349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62" name="图片" descr="C:\Users\ppawlik\AppData\Local\Microsoft\Windows\Temporary Internet Files\Low\Content.IE5\VZHNBZNJ\j0433944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036834" y="4929213"/>
                      <a:ext cx="399352" cy="3981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63" name="图片" descr="C:\Users\ppawlik\AppData\Local\Microsoft\Windows\Temporary Internet Files\Low\Content.IE5\VZHNBZNJ\j0433944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54488" y="4908027"/>
                      <a:ext cx="436296" cy="43499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64" name="文本框 163"/>
                    <p:cNvSpPr txBox="1"/>
                    <p:nvPr/>
                  </p:nvSpPr>
                  <p:spPr>
                    <a:xfrm>
                      <a:off x="3261921" y="4408640"/>
                      <a:ext cx="930396" cy="4599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altLang="zh-CN" sz="18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  <a:endParaRPr lang="zh-CN" altLang="en-US" sz="18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cxnSp>
                  <p:nvCxnSpPr>
                    <p:cNvPr id="165" name="直接箭头连接符 164"/>
                    <p:cNvCxnSpPr/>
                    <p:nvPr/>
                  </p:nvCxnSpPr>
                  <p:spPr>
                    <a:xfrm flipH="1">
                      <a:off x="3289776" y="3314575"/>
                      <a:ext cx="267141" cy="223220"/>
                    </a:xfrm>
                    <a:prstGeom prst="straightConnector1">
                      <a:avLst/>
                    </a:prstGeom>
                    <a:ln>
                      <a:solidFill>
                        <a:srgbClr val="C5E0B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直接箭头连接符 165"/>
                    <p:cNvCxnSpPr/>
                    <p:nvPr/>
                  </p:nvCxnSpPr>
                  <p:spPr>
                    <a:xfrm>
                      <a:off x="3596351" y="3419781"/>
                      <a:ext cx="150499" cy="116233"/>
                    </a:xfrm>
                    <a:prstGeom prst="straightConnector1">
                      <a:avLst/>
                    </a:prstGeom>
                    <a:ln>
                      <a:solidFill>
                        <a:srgbClr val="C5E0B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直接箭头连接符 166"/>
                    <p:cNvCxnSpPr/>
                    <p:nvPr/>
                  </p:nvCxnSpPr>
                  <p:spPr>
                    <a:xfrm flipH="1">
                      <a:off x="3436186" y="3360661"/>
                      <a:ext cx="89793" cy="830908"/>
                    </a:xfrm>
                    <a:prstGeom prst="straightConnector1">
                      <a:avLst/>
                    </a:prstGeom>
                    <a:ln>
                      <a:solidFill>
                        <a:srgbClr val="C5E0B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直接箭头连接符 167"/>
                    <p:cNvCxnSpPr/>
                    <p:nvPr/>
                  </p:nvCxnSpPr>
                  <p:spPr>
                    <a:xfrm flipH="1">
                      <a:off x="3465368" y="3344923"/>
                      <a:ext cx="91163" cy="1581587"/>
                    </a:xfrm>
                    <a:prstGeom prst="straightConnector1">
                      <a:avLst/>
                    </a:prstGeom>
                    <a:ln>
                      <a:solidFill>
                        <a:srgbClr val="C5E0B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直接箭头连接符 168"/>
                    <p:cNvCxnSpPr/>
                    <p:nvPr/>
                  </p:nvCxnSpPr>
                  <p:spPr>
                    <a:xfrm>
                      <a:off x="3597265" y="3399202"/>
                      <a:ext cx="105789" cy="792367"/>
                    </a:xfrm>
                    <a:prstGeom prst="straightConnector1">
                      <a:avLst/>
                    </a:prstGeom>
                    <a:ln>
                      <a:solidFill>
                        <a:srgbClr val="C5E0B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直接箭头连接符 169"/>
                    <p:cNvCxnSpPr/>
                    <p:nvPr/>
                  </p:nvCxnSpPr>
                  <p:spPr>
                    <a:xfrm>
                      <a:off x="3585631" y="3344923"/>
                      <a:ext cx="60765" cy="1581587"/>
                    </a:xfrm>
                    <a:prstGeom prst="straightConnector1">
                      <a:avLst/>
                    </a:prstGeom>
                    <a:ln>
                      <a:solidFill>
                        <a:srgbClr val="C5E0B4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71" name="图片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453845" y="3206110"/>
                      <a:ext cx="1167317" cy="4155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75" name="文本框 174"/>
                    <p:cNvSpPr txBox="1"/>
                    <p:nvPr/>
                  </p:nvSpPr>
                  <p:spPr>
                    <a:xfrm>
                      <a:off x="10107108" y="3601048"/>
                      <a:ext cx="930396" cy="4599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altLang="zh-CN" sz="1800" kern="0" dirty="0">
                          <a:solidFill>
                            <a:prstClr val="black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  <a:endParaRPr lang="zh-CN" altLang="en-US" sz="18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76" name="TextBox 1"/>
                    <p:cNvSpPr txBox="1"/>
                    <p:nvPr/>
                  </p:nvSpPr>
                  <p:spPr>
                    <a:xfrm>
                      <a:off x="548867" y="1771568"/>
                      <a:ext cx="1856157" cy="455526"/>
                    </a:xfrm>
                    <a:prstGeom prst="rect">
                      <a:avLst/>
                    </a:prstGeom>
                    <a:solidFill>
                      <a:srgbClr val="0092C3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数据资源</a:t>
                      </a:r>
                      <a:endParaRPr lang="en-US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77" name="TextBox 78"/>
                    <p:cNvSpPr txBox="1"/>
                    <p:nvPr/>
                  </p:nvSpPr>
                  <p:spPr>
                    <a:xfrm>
                      <a:off x="2782265" y="1755641"/>
                      <a:ext cx="5540706" cy="455526"/>
                    </a:xfrm>
                    <a:prstGeom prst="rect">
                      <a:avLst/>
                    </a:prstGeom>
                    <a:solidFill>
                      <a:srgbClr val="0092C3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博晓通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“3i” SaaS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平台</a:t>
                      </a:r>
                      <a:endParaRPr lang="en-US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178" name="TextBox 79"/>
                    <p:cNvSpPr txBox="1"/>
                    <p:nvPr/>
                  </p:nvSpPr>
                  <p:spPr>
                    <a:xfrm>
                      <a:off x="8883886" y="1725817"/>
                      <a:ext cx="2896238" cy="455526"/>
                    </a:xfrm>
                    <a:prstGeom prst="rect">
                      <a:avLst/>
                    </a:prstGeom>
                    <a:solidFill>
                      <a:srgbClr val="0092C3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直接客户和合作伙伴</a:t>
                      </a:r>
                      <a:endParaRPr lang="en-US" dirty="0">
                        <a:solidFill>
                          <a:schemeClr val="bg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106" name="文本框 105"/>
                  <p:cNvSpPr txBox="1"/>
                  <p:nvPr/>
                </p:nvSpPr>
                <p:spPr>
                  <a:xfrm>
                    <a:off x="7056434" y="5397050"/>
                    <a:ext cx="2309833" cy="6453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11303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zh-CN" altLang="en-US" sz="14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标准分析</a:t>
                    </a:r>
                  </a:p>
                  <a:p>
                    <a:pPr marL="285750" indent="-11303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zh-CN" altLang="en-US" sz="1400" kern="0" dirty="0">
                        <a:solidFill>
                          <a:prstClr val="black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高级分析</a:t>
                    </a:r>
                  </a:p>
                </p:txBody>
              </p:sp>
              <p:sp>
                <p:nvSpPr>
                  <p:cNvPr id="107" name="Isosceles Triangle 4"/>
                  <p:cNvSpPr/>
                  <p:nvPr/>
                </p:nvSpPr>
                <p:spPr>
                  <a:xfrm>
                    <a:off x="10672358" y="5875579"/>
                    <a:ext cx="921709" cy="295980"/>
                  </a:xfrm>
                  <a:prstGeom prst="triangl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08" name="Isosceles Triangle 83"/>
                  <p:cNvSpPr/>
                  <p:nvPr/>
                </p:nvSpPr>
                <p:spPr>
                  <a:xfrm>
                    <a:off x="7750495" y="5895867"/>
                    <a:ext cx="921709" cy="295980"/>
                  </a:xfrm>
                  <a:prstGeom prst="triangl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09" name="Isosceles Triangle 84"/>
                  <p:cNvSpPr/>
                  <p:nvPr/>
                </p:nvSpPr>
                <p:spPr>
                  <a:xfrm>
                    <a:off x="3968201" y="5875579"/>
                    <a:ext cx="921709" cy="295980"/>
                  </a:xfrm>
                  <a:prstGeom prst="triangl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10" name="Isosceles Triangle 85"/>
                  <p:cNvSpPr/>
                  <p:nvPr/>
                </p:nvSpPr>
                <p:spPr>
                  <a:xfrm>
                    <a:off x="1793683" y="5858997"/>
                    <a:ext cx="921709" cy="295980"/>
                  </a:xfrm>
                  <a:prstGeom prst="triangl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sp>
                <p:nvSpPr>
                  <p:cNvPr id="111" name="文本框 98"/>
                  <p:cNvSpPr txBox="1"/>
                  <p:nvPr/>
                </p:nvSpPr>
                <p:spPr>
                  <a:xfrm>
                    <a:off x="361481" y="2830677"/>
                    <a:ext cx="962693" cy="6635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400" dirty="0"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博晓通</a:t>
                    </a:r>
                  </a:p>
                  <a:p>
                    <a:pPr algn="ctr"/>
                    <a:r>
                      <a:rPr lang="zh-CN" altLang="en-US" sz="1400" dirty="0"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业务流程</a:t>
                    </a:r>
                  </a:p>
                </p:txBody>
              </p:sp>
              <p:sp>
                <p:nvSpPr>
                  <p:cNvPr id="112" name="TextBox 5"/>
                  <p:cNvSpPr txBox="1"/>
                  <p:nvPr/>
                </p:nvSpPr>
                <p:spPr>
                  <a:xfrm>
                    <a:off x="1474917" y="6756752"/>
                    <a:ext cx="11088139" cy="4555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博晓通核心服务覆盖数据采集、处理和分析、数据可视化。</a:t>
                    </a:r>
                    <a:endParaRPr lang="en-US" dirty="0"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</p:grpSp>
            <p:pic>
              <p:nvPicPr>
                <p:cNvPr id="99" name="图片 98"/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18119" y="3240248"/>
                  <a:ext cx="563086" cy="424622"/>
                </a:xfrm>
                <a:prstGeom prst="rect">
                  <a:avLst/>
                </a:prstGeom>
              </p:spPr>
            </p:pic>
          </p:grpSp>
          <p:sp>
            <p:nvSpPr>
              <p:cNvPr id="93" name="右箭头 121"/>
              <p:cNvSpPr/>
              <p:nvPr/>
            </p:nvSpPr>
            <p:spPr>
              <a:xfrm>
                <a:off x="2623650" y="4379005"/>
                <a:ext cx="702089" cy="513085"/>
              </a:xfrm>
              <a:prstGeom prst="rightArrow">
                <a:avLst/>
              </a:prstGeom>
              <a:solidFill>
                <a:srgbClr val="92D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1400" kern="0" dirty="0">
                    <a:solidFill>
                      <a:prstClr val="white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API</a:t>
                </a:r>
                <a:endParaRPr lang="zh-CN" altLang="en-US" sz="1400" kern="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pic>
            <p:nvPicPr>
              <p:cNvPr id="94" name="Picture 10" descr="https://ss1.baidu.com/6ONXsjip0QIZ8tyhnq/it/u=481692916,3426959967&amp;fm=58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4343" y="2787970"/>
                <a:ext cx="501089" cy="264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99542" y="2768134"/>
                <a:ext cx="571350" cy="284479"/>
              </a:xfrm>
              <a:prstGeom prst="rect">
                <a:avLst/>
              </a:prstGeom>
            </p:spPr>
          </p:pic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74885" y="3559880"/>
                <a:ext cx="800150" cy="194312"/>
              </a:xfrm>
              <a:prstGeom prst="rect">
                <a:avLst/>
              </a:prstGeom>
            </p:spPr>
          </p:pic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25541" y="4476983"/>
                <a:ext cx="545063" cy="237460"/>
              </a:xfrm>
              <a:prstGeom prst="rect">
                <a:avLst/>
              </a:prstGeom>
            </p:spPr>
          </p:pic>
        </p:grpSp>
        <p:pic>
          <p:nvPicPr>
            <p:cNvPr id="181" name="图片 180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603788" y="3098541"/>
              <a:ext cx="612218" cy="348547"/>
            </a:xfrm>
            <a:prstGeom prst="rect">
              <a:avLst/>
            </a:prstGeom>
          </p:spPr>
        </p:pic>
        <p:pic>
          <p:nvPicPr>
            <p:cNvPr id="182" name="图片 181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9513585" y="3553315"/>
              <a:ext cx="928533" cy="292143"/>
            </a:xfrm>
            <a:prstGeom prst="rect">
              <a:avLst/>
            </a:prstGeom>
          </p:spPr>
        </p:pic>
        <p:pic>
          <p:nvPicPr>
            <p:cNvPr id="183" name="Picture 55" descr="BSH-Logo_A4"/>
            <p:cNvPicPr>
              <a:picLocks noChangeAspect="1" noChangeArrowheads="1"/>
            </p:cNvPicPr>
            <p:nvPr/>
          </p:nvPicPr>
          <p:blipFill>
            <a:blip r:embed="rId33" cstate="print"/>
            <a:srcRect/>
            <a:stretch>
              <a:fillRect/>
            </a:stretch>
          </p:blipFill>
          <p:spPr bwMode="auto">
            <a:xfrm>
              <a:off x="10766057" y="3163274"/>
              <a:ext cx="709612" cy="214181"/>
            </a:xfrm>
            <a:prstGeom prst="rect">
              <a:avLst/>
            </a:prstGeom>
            <a:noFill/>
          </p:spPr>
        </p:pic>
        <p:pic>
          <p:nvPicPr>
            <p:cNvPr id="184" name="图片 183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697686" y="4710793"/>
              <a:ext cx="565838" cy="495885"/>
            </a:xfrm>
            <a:prstGeom prst="rect">
              <a:avLst/>
            </a:prstGeom>
          </p:spPr>
        </p:pic>
        <p:pic>
          <p:nvPicPr>
            <p:cNvPr id="185" name="图片 184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424452" y="4845233"/>
              <a:ext cx="1213209" cy="231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93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博晓通为追求客户成功建立了一个专注且专业的团队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9600" y="1827267"/>
            <a:ext cx="11084357" cy="4410045"/>
            <a:chOff x="609600" y="1827267"/>
            <a:chExt cx="11084357" cy="4410045"/>
          </a:xfrm>
        </p:grpSpPr>
        <p:grpSp>
          <p:nvGrpSpPr>
            <p:cNvPr id="4" name="组合 3"/>
            <p:cNvGrpSpPr/>
            <p:nvPr/>
          </p:nvGrpSpPr>
          <p:grpSpPr>
            <a:xfrm>
              <a:off x="609600" y="1827267"/>
              <a:ext cx="11084357" cy="4410045"/>
              <a:chOff x="765140" y="1621410"/>
              <a:chExt cx="11084357" cy="4410045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765140" y="1621410"/>
                <a:ext cx="11084357" cy="4249815"/>
                <a:chOff x="1215792" y="1002506"/>
                <a:chExt cx="6694437" cy="3075659"/>
              </a:xfrm>
            </p:grpSpPr>
            <p:pic>
              <p:nvPicPr>
                <p:cNvPr id="7" name="图片 42" descr="2531170_153458864000_2.jp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160" t="36330" r="6992" b="37540"/>
                <a:stretch>
                  <a:fillRect/>
                </a:stretch>
              </p:blipFill>
              <p:spPr bwMode="auto">
                <a:xfrm>
                  <a:off x="5355432" y="3027760"/>
                  <a:ext cx="351235" cy="439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" name="图片 34" descr="2531170_153458864000_2.jp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03" t="32553" r="37003" b="37540"/>
                <a:stretch>
                  <a:fillRect/>
                </a:stretch>
              </p:blipFill>
              <p:spPr bwMode="auto">
                <a:xfrm>
                  <a:off x="1267420" y="3108421"/>
                  <a:ext cx="620316" cy="327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" name="图片 35" descr="2531170_153458864000_2.jp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843" t="69952" r="6973" b="3671"/>
                <a:stretch>
                  <a:fillRect/>
                </a:stretch>
              </p:blipFill>
              <p:spPr bwMode="auto">
                <a:xfrm>
                  <a:off x="1215792" y="1025624"/>
                  <a:ext cx="567928" cy="3107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0" name="肘形连接符 13"/>
                <p:cNvCxnSpPr/>
                <p:nvPr/>
              </p:nvCxnSpPr>
              <p:spPr>
                <a:xfrm flipV="1">
                  <a:off x="3316490" y="2958587"/>
                  <a:ext cx="713715" cy="351097"/>
                </a:xfrm>
                <a:prstGeom prst="bentConnector3">
                  <a:avLst>
                    <a:gd name="adj1" fmla="val 5000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组合 33"/>
                <p:cNvGrpSpPr/>
                <p:nvPr/>
              </p:nvGrpSpPr>
              <p:grpSpPr bwMode="auto">
                <a:xfrm>
                  <a:off x="1577578" y="3117137"/>
                  <a:ext cx="2095500" cy="911502"/>
                  <a:chOff x="303055" y="3104012"/>
                  <a:chExt cx="2794958" cy="911690"/>
                </a:xfrm>
              </p:grpSpPr>
              <p:sp>
                <p:nvSpPr>
                  <p:cNvPr id="25" name="Rectangle 1"/>
                  <p:cNvSpPr>
                    <a:spLocks noChangeArrowheads="1"/>
                  </p:cNvSpPr>
                  <p:nvPr/>
                </p:nvSpPr>
                <p:spPr bwMode="auto">
                  <a:xfrm>
                    <a:off x="303055" y="3743851"/>
                    <a:ext cx="2794958" cy="2718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50000"/>
                      </a:lnSpc>
                    </a:pPr>
                    <a:endParaRPr lang="en-US" altLang="zh-CN" sz="1400" dirty="0">
                      <a:latin typeface="Arial" panose="020B0604020202020204" pitchFamily="34" charset="0"/>
                      <a:ea typeface="微软雅黑" panose="020B0503020204020204" pitchFamily="34" charset="-122"/>
                      <a:cs typeface="Times New Roman" panose="02020603050405020304" pitchFamily="18" charset="0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6" name="圆角矩形 31"/>
                  <p:cNvSpPr/>
                  <p:nvPr/>
                </p:nvSpPr>
                <p:spPr>
                  <a:xfrm>
                    <a:off x="407758" y="3104012"/>
                    <a:ext cx="2436460" cy="301292"/>
                  </a:xfrm>
                  <a:prstGeom prst="roundRect">
                    <a:avLst/>
                  </a:prstGeom>
                  <a:solidFill>
                    <a:srgbClr val="0092C3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技术支持团队（</a:t>
                    </a:r>
                    <a:r>
                      <a:rPr lang="en-US" altLang="zh-CN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10%</a:t>
                    </a:r>
                    <a:r>
                      <a:rPr lang="zh-CN" altLang="en-US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）</a:t>
                    </a:r>
                    <a:r>
                      <a:rPr lang="en-US" altLang="zh-CN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 </a:t>
                    </a:r>
                  </a:p>
                </p:txBody>
              </p:sp>
            </p:grpSp>
            <p:grpSp>
              <p:nvGrpSpPr>
                <p:cNvPr id="12" name="组合 29"/>
                <p:cNvGrpSpPr/>
                <p:nvPr/>
              </p:nvGrpSpPr>
              <p:grpSpPr bwMode="auto">
                <a:xfrm>
                  <a:off x="5651897" y="3093956"/>
                  <a:ext cx="2258331" cy="984209"/>
                  <a:chOff x="5907568" y="1131433"/>
                  <a:chExt cx="3011138" cy="984419"/>
                </a:xfrm>
              </p:grpSpPr>
              <p:sp>
                <p:nvSpPr>
                  <p:cNvPr id="23" name="圆角矩形 29"/>
                  <p:cNvSpPr/>
                  <p:nvPr/>
                </p:nvSpPr>
                <p:spPr>
                  <a:xfrm>
                    <a:off x="5907568" y="1131433"/>
                    <a:ext cx="3011137" cy="338102"/>
                  </a:xfrm>
                  <a:prstGeom prst="roundRect">
                    <a:avLst/>
                  </a:prstGeom>
                  <a:solidFill>
                    <a:srgbClr val="0092C3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zh-CN" altLang="en-US" sz="1600" b="1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研发和工程团队</a:t>
                    </a:r>
                    <a:r>
                      <a:rPr lang="en-US" altLang="zh-CN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 (60%)</a:t>
                    </a:r>
                  </a:p>
                </p:txBody>
              </p:sp>
              <p:sp>
                <p:nvSpPr>
                  <p:cNvPr id="24" name="矩形 28"/>
                  <p:cNvSpPr>
                    <a:spLocks noChangeArrowheads="1"/>
                  </p:cNvSpPr>
                  <p:nvPr/>
                </p:nvSpPr>
                <p:spPr bwMode="auto">
                  <a:xfrm>
                    <a:off x="5907568" y="1575754"/>
                    <a:ext cx="3011138" cy="54009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技术</a:t>
                    </a:r>
                    <a:r>
                      <a:rPr lang="en-US" altLang="zh-CN" sz="1400" dirty="0" err="1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研发和工程团队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是博晓通</a:t>
                    </a:r>
                    <a:r>
                      <a: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SaaS平台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的</a:t>
                    </a:r>
                    <a:r>
                      <a: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核心引擎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，在平台研发</a:t>
                    </a:r>
                    <a:r>
                      <a: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、</a:t>
                    </a:r>
                    <a:r>
                      <a:rPr lang="en-US" altLang="zh-CN" sz="1400" dirty="0" err="1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人工智能和NLP服务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扮演</a:t>
                    </a:r>
                    <a:r>
                      <a:rPr lang="en-US" altLang="zh-CN" sz="1400" dirty="0" err="1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行业领导者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。</a:t>
                    </a:r>
                    <a:endParaRPr lang="en-US" altLang="zh-CN" sz="1400" dirty="0">
                      <a:latin typeface="Arial" panose="020B0604020202020204" pitchFamily="34" charset="0"/>
                      <a:ea typeface="微软雅黑" panose="020B0503020204020204" pitchFamily="34" charset="-122"/>
                      <a:cs typeface="BMW Type Global Light" pitchFamily="2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" name="组合 34"/>
                <p:cNvGrpSpPr/>
                <p:nvPr/>
              </p:nvGrpSpPr>
              <p:grpSpPr bwMode="auto">
                <a:xfrm>
                  <a:off x="5651898" y="1041797"/>
                  <a:ext cx="2258331" cy="999665"/>
                  <a:chOff x="6184438" y="3073852"/>
                  <a:chExt cx="3011878" cy="999467"/>
                </a:xfrm>
              </p:grpSpPr>
              <p:sp>
                <p:nvSpPr>
                  <p:cNvPr id="21" name="圆角矩形 27"/>
                  <p:cNvSpPr/>
                  <p:nvPr/>
                </p:nvSpPr>
                <p:spPr>
                  <a:xfrm>
                    <a:off x="6184438" y="3073852"/>
                    <a:ext cx="3011878" cy="335689"/>
                  </a:xfrm>
                  <a:prstGeom prst="roundRect">
                    <a:avLst/>
                  </a:prstGeom>
                  <a:solidFill>
                    <a:srgbClr val="0092C3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数据分析和产品团队（</a:t>
                    </a:r>
                    <a:r>
                      <a:rPr lang="en-US" altLang="zh-CN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10%</a:t>
                    </a:r>
                    <a:r>
                      <a:rPr lang="zh-CN" altLang="en-US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）</a:t>
                    </a:r>
                    <a:r>
                      <a:rPr lang="en-US" altLang="zh-CN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22" name="矩形 30"/>
                  <p:cNvSpPr>
                    <a:spLocks noChangeArrowheads="1"/>
                  </p:cNvSpPr>
                  <p:nvPr/>
                </p:nvSpPr>
                <p:spPr bwMode="auto">
                  <a:xfrm>
                    <a:off x="6184438" y="3533443"/>
                    <a:ext cx="2899242" cy="5398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n-US" altLang="zh-CN" sz="1400" dirty="0" err="1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高级分析顾问和数据分析师可以提供深入的报告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，</a:t>
                    </a:r>
                    <a:r>
                      <a: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建立基于客户需求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的</a:t>
                    </a:r>
                    <a:r>
                      <a: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新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分析</a:t>
                    </a:r>
                    <a:r>
                      <a:rPr lang="en-US" altLang="zh-CN" sz="1400" dirty="0" err="1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模块和解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读</a:t>
                    </a:r>
                    <a:r>
                      <a:rPr lang="en-US" altLang="zh-CN" sz="1400" dirty="0" err="1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数据</a:t>
                    </a:r>
                    <a:r>
                      <a:rPr lang="en-US" alt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。</a:t>
                    </a:r>
                  </a:p>
                </p:txBody>
              </p:sp>
            </p:grpSp>
            <p:grpSp>
              <p:nvGrpSpPr>
                <p:cNvPr id="14" name="组合 35"/>
                <p:cNvGrpSpPr/>
                <p:nvPr/>
              </p:nvGrpSpPr>
              <p:grpSpPr bwMode="auto">
                <a:xfrm>
                  <a:off x="1427560" y="1013221"/>
                  <a:ext cx="2277665" cy="1315190"/>
                  <a:chOff x="189780" y="966127"/>
                  <a:chExt cx="3036499" cy="1315037"/>
                </a:xfrm>
              </p:grpSpPr>
              <p:sp>
                <p:nvSpPr>
                  <p:cNvPr id="19" name="矩形 31"/>
                  <p:cNvSpPr>
                    <a:spLocks noChangeArrowheads="1"/>
                  </p:cNvSpPr>
                  <p:nvPr/>
                </p:nvSpPr>
                <p:spPr bwMode="auto">
                  <a:xfrm>
                    <a:off x="189780" y="1434840"/>
                    <a:ext cx="3036499" cy="8463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udi Type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sz="1400" dirty="0" err="1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有丰富经验</a:t>
                    </a:r>
                    <a:r>
                      <a:rPr 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的</a:t>
                    </a:r>
                    <a:r>
                      <a:rPr sz="1400" dirty="0" err="1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专业数据服务专家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，提供</a:t>
                    </a:r>
                    <a:r>
                      <a:rPr sz="1400" dirty="0" err="1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系统管理、自定义仪表</a:t>
                    </a:r>
                    <a:r>
                      <a:rPr 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盘</a:t>
                    </a:r>
                    <a:r>
                      <a:rPr lang="zh-CN" alt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配置</a:t>
                    </a:r>
                    <a:r>
                      <a:rPr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、报告和数据处理建议。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CET</a:t>
                    </a:r>
                    <a:r>
                      <a:rPr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8</a:t>
                    </a:r>
                    <a:r>
                      <a:rPr lang="zh-CN" sz="14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BMW Type Global Light" pitchFamily="2" charset="-122"/>
                        <a:sym typeface="Arial" panose="020B0604020202020204" pitchFamily="34" charset="0"/>
                      </a:rPr>
                      <a:t>级的翻译人员</a:t>
                    </a:r>
                  </a:p>
                  <a:p>
                    <a:endParaRPr lang="zh-CN" altLang="en-US" sz="1400" dirty="0">
                      <a:latin typeface="Arial" panose="020B0604020202020204" pitchFamily="34" charset="0"/>
                      <a:ea typeface="微软雅黑" panose="020B0503020204020204" pitchFamily="34" charset="-122"/>
                      <a:cs typeface="BMW Type Global Light" pitchFamily="2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0" name="圆角矩形 25"/>
                  <p:cNvSpPr/>
                  <p:nvPr/>
                </p:nvSpPr>
                <p:spPr>
                  <a:xfrm>
                    <a:off x="389778" y="966127"/>
                    <a:ext cx="2483779" cy="332513"/>
                  </a:xfrm>
                  <a:prstGeom prst="roundRect">
                    <a:avLst/>
                  </a:prstGeom>
                  <a:solidFill>
                    <a:srgbClr val="0092C3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lnSpc>
                        <a:spcPct val="90000"/>
                      </a:lnSpc>
                      <a:defRPr/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客户成功团队（</a:t>
                    </a:r>
                    <a:r>
                      <a:rPr lang="en-US" altLang="zh-CN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20%</a:t>
                    </a:r>
                    <a:r>
                      <a:rPr lang="zh-CN" altLang="en-US" sz="1600" b="1" dirty="0">
                        <a:solidFill>
                          <a:schemeClr val="bg1"/>
                        </a:solidFill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）</a:t>
                    </a:r>
                    <a:endParaRPr lang="en-US" altLang="zh-CN" sz="1600" b="1" dirty="0">
                      <a:solidFill>
                        <a:schemeClr val="bg1"/>
                      </a:solidFill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5" name="肘形连接符 14"/>
                <p:cNvCxnSpPr/>
                <p:nvPr/>
              </p:nvCxnSpPr>
              <p:spPr>
                <a:xfrm rot="5400000">
                  <a:off x="4809170" y="1763445"/>
                  <a:ext cx="1014163" cy="242379"/>
                </a:xfrm>
                <a:prstGeom prst="bentConnector2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肘形连接符 16"/>
                <p:cNvCxnSpPr>
                  <a:endCxn id="7" idx="1"/>
                </p:cNvCxnSpPr>
                <p:nvPr/>
              </p:nvCxnSpPr>
              <p:spPr>
                <a:xfrm>
                  <a:off x="4908354" y="2850193"/>
                  <a:ext cx="447078" cy="397238"/>
                </a:xfrm>
                <a:prstGeom prst="bentConnector3">
                  <a:avLst>
                    <a:gd name="adj1" fmla="val 7196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图片 33" descr="2531170_153458864000_2.jpg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23" t="70074" r="69412" b="3320"/>
                <a:stretch>
                  <a:fillRect/>
                </a:stretch>
              </p:blipFill>
              <p:spPr bwMode="auto">
                <a:xfrm>
                  <a:off x="5272088" y="1002506"/>
                  <a:ext cx="379810" cy="439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8" name="肘形连接符 12"/>
                <p:cNvCxnSpPr>
                  <a:stCxn id="20" idx="3"/>
                </p:cNvCxnSpPr>
                <p:nvPr/>
              </p:nvCxnSpPr>
              <p:spPr>
                <a:xfrm>
                  <a:off x="3440649" y="1179497"/>
                  <a:ext cx="852485" cy="679841"/>
                </a:xfrm>
                <a:prstGeom prst="bentConnector3">
                  <a:avLst>
                    <a:gd name="adj1" fmla="val 27293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矩形 28"/>
              <p:cNvSpPr>
                <a:spLocks noChangeArrowheads="1"/>
              </p:cNvSpPr>
              <p:nvPr/>
            </p:nvSpPr>
            <p:spPr bwMode="auto">
              <a:xfrm>
                <a:off x="1364169" y="5077348"/>
                <a:ext cx="3375203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200">
                    <a:solidFill>
                      <a:schemeClr val="tx1"/>
                    </a:solidFill>
                    <a:latin typeface="Audi Type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Audi Type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Audi Type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Audi Type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Audi Type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udi Type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udi Type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udi Type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udi Type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4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技术支持团队为客户提供及时的</a:t>
                </a: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技术</a:t>
                </a:r>
                <a:r>
                  <a:rPr lang="en-US" altLang="zh-CN" sz="14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支持</a:t>
                </a: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，</a:t>
                </a:r>
                <a:r>
                  <a:rPr lang="en-US" altLang="zh-CN" sz="14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包括</a:t>
                </a: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数据</a:t>
                </a:r>
                <a:r>
                  <a:rPr lang="en-US" altLang="zh-CN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爬</a:t>
                </a: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取</a:t>
                </a:r>
                <a:r>
                  <a:rPr lang="en-US" altLang="zh-CN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请求</a:t>
                </a: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、</a:t>
                </a:r>
                <a:r>
                  <a:rPr lang="en-US" altLang="zh-CN" sz="1400" dirty="0" err="1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定制的数据处理</a:t>
                </a:r>
                <a:r>
                  <a:rPr lang="zh-CN" altLang="en-US" sz="1400" dirty="0">
                    <a:latin typeface="Arial" panose="020B0604020202020204" pitchFamily="34" charset="0"/>
                    <a:ea typeface="微软雅黑" panose="020B0503020204020204" pitchFamily="34" charset="-122"/>
                    <a:cs typeface="BMW Type Global Light" pitchFamily="2" charset="-122"/>
                    <a:sym typeface="Arial" panose="020B0604020202020204" pitchFamily="34" charset="0"/>
                  </a:rPr>
                  <a:t>、新数据源的对接。</a:t>
                </a:r>
                <a:endPara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BMW Type Global Light" pitchFamily="2" charset="-122"/>
                  <a:sym typeface="Arial" panose="020B0604020202020204" pitchFamily="34" charset="0"/>
                </a:endParaRPr>
              </a:p>
              <a:p>
                <a:endPara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BMW Type Global Light" pitchFamily="2" charset="-122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1847" y="2828054"/>
              <a:ext cx="2377646" cy="1749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28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1191" y="1209192"/>
            <a:ext cx="11266949" cy="371012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标杆性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客户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证明博晓通的创新能力、服务能力和产品价值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9376" y="1916832"/>
            <a:ext cx="11003123" cy="4377308"/>
            <a:chOff x="458471" y="1916832"/>
            <a:chExt cx="11003123" cy="4377308"/>
          </a:xfrm>
        </p:grpSpPr>
        <p:grpSp>
          <p:nvGrpSpPr>
            <p:cNvPr id="81" name="组合 80"/>
            <p:cNvGrpSpPr/>
            <p:nvPr/>
          </p:nvGrpSpPr>
          <p:grpSpPr>
            <a:xfrm>
              <a:off x="458471" y="1916832"/>
              <a:ext cx="11003123" cy="4377308"/>
              <a:chOff x="458471" y="1916832"/>
              <a:chExt cx="11003123" cy="4377308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458471" y="1916832"/>
                <a:ext cx="11003123" cy="4377308"/>
                <a:chOff x="701436" y="1952619"/>
                <a:chExt cx="11003123" cy="4377308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701436" y="1955267"/>
                  <a:ext cx="11003123" cy="4374660"/>
                  <a:chOff x="628780" y="1955267"/>
                  <a:chExt cx="11075780" cy="4374660"/>
                </a:xfrm>
              </p:grpSpPr>
              <p:grpSp>
                <p:nvGrpSpPr>
                  <p:cNvPr id="8" name="组合 7"/>
                  <p:cNvGrpSpPr/>
                  <p:nvPr/>
                </p:nvGrpSpPr>
                <p:grpSpPr>
                  <a:xfrm>
                    <a:off x="628780" y="1955267"/>
                    <a:ext cx="11037351" cy="4317478"/>
                    <a:chOff x="530548" y="1665774"/>
                    <a:chExt cx="12812331" cy="5818212"/>
                  </a:xfrm>
                </p:grpSpPr>
                <p:pic>
                  <p:nvPicPr>
                    <p:cNvPr id="15" name="Picture 5" descr="http://www.inter3i.com/images/logo/yz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720562" y="2367102"/>
                      <a:ext cx="1188341" cy="5878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6" name="图片 15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9331040" y="3617133"/>
                      <a:ext cx="600494" cy="56239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图片 1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862950" y="6247356"/>
                      <a:ext cx="690004" cy="5654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91588" y="5703211"/>
                      <a:ext cx="1669906" cy="3406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bevel/>
                        </a14:hiddenLine>
                      </a:ext>
                    </a:extLst>
                  </p:spPr>
                </p:pic>
                <p:pic>
                  <p:nvPicPr>
                    <p:cNvPr id="20" name="图片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93280" y="4246543"/>
                      <a:ext cx="1789700" cy="5407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1" name="Picture 4" descr="http://ww2.csg-worldwide.com/cn/images/logo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690653" y="1709928"/>
                      <a:ext cx="637296" cy="6641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2" name="Picture 5" descr="syENGAGE互动传媒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56402" y="1689333"/>
                      <a:ext cx="670838" cy="600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3" name="Picture 2" descr="D:\Desktop\当前项目\新西兰航空\images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17864" y="4958117"/>
                      <a:ext cx="1315322" cy="4397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4" name="TextBox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0548" y="1866997"/>
                      <a:ext cx="1612406" cy="3867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微软雅黑" panose="020B0503020204020204" pitchFamily="34" charset="-122"/>
                        </a:rPr>
                        <a:t>咨询公司</a:t>
                      </a:r>
                    </a:p>
                  </p:txBody>
                </p:sp>
                <p:sp>
                  <p:nvSpPr>
                    <p:cNvPr id="25" name="直接连接符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332" y="2376352"/>
                      <a:ext cx="1245122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beve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sz="12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26" name="直接连接符 1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160458" y="1665774"/>
                      <a:ext cx="0" cy="581821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beve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sz="12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27" name="直接连接符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2332" y="4207330"/>
                      <a:ext cx="1245122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beve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sz="12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28" name="直接连接符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2614" y="4787310"/>
                      <a:ext cx="1245122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beve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sz="12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29" name="TextBox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0548" y="3711759"/>
                      <a:ext cx="1612406" cy="3867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微软雅黑" panose="020B0503020204020204" pitchFamily="34" charset="-122"/>
                        </a:rPr>
                        <a:t>3C/ </a:t>
                      </a:r>
                      <a:r>
                        <a:rPr lang="zh-CN" sz="1200" dirty="0">
                          <a:solidFill>
                            <a:srgbClr val="00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微软雅黑" panose="020B0503020204020204" pitchFamily="34" charset="-122"/>
                        </a:rPr>
                        <a:t>家电</a:t>
                      </a:r>
                      <a:endParaRPr lang="zh-CN" sz="12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30" name="TextBox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0548" y="5011968"/>
                      <a:ext cx="1612407" cy="3867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微软雅黑" panose="020B0503020204020204" pitchFamily="34" charset="-122"/>
                        </a:rPr>
                        <a:t>旅游行业</a:t>
                      </a:r>
                      <a:endParaRPr lang="zh-CN" sz="12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31" name="TextBox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0548" y="5640520"/>
                      <a:ext cx="1612407" cy="3867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sz="12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互联网</a:t>
                      </a:r>
                      <a:r>
                        <a:rPr lang="en-US" altLang="zh-CN" sz="12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+</a:t>
                      </a:r>
                    </a:p>
                  </p:txBody>
                </p:sp>
                <p:sp>
                  <p:nvSpPr>
                    <p:cNvPr id="32" name="TextBox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0548" y="6235414"/>
                      <a:ext cx="1614801" cy="3867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微软雅黑" panose="020B0503020204020204" pitchFamily="34" charset="-122"/>
                        </a:rPr>
                        <a:t>汽车行业</a:t>
                      </a:r>
                      <a:endParaRPr lang="zh-CN" sz="12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34" name="TextBox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0548" y="4362217"/>
                      <a:ext cx="1614802" cy="3867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None/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智能工业</a:t>
                      </a:r>
                    </a:p>
                  </p:txBody>
                </p:sp>
                <p:sp>
                  <p:nvSpPr>
                    <p:cNvPr id="35" name="TextBox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0548" y="2472837"/>
                      <a:ext cx="1612406" cy="3867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微软雅黑" panose="020B0503020204020204" pitchFamily="34" charset="-122"/>
                        </a:rPr>
                        <a:t>公关传媒</a:t>
                      </a:r>
                      <a:endParaRPr lang="zh-CN" sz="12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pic>
                  <p:nvPicPr>
                    <p:cNvPr id="37" name="图片 1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270633" y="1791173"/>
                      <a:ext cx="845734" cy="5362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8" name="Picture 2" descr="http://www.inter3i.com/images/logo/bm-logo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81588" y="2418984"/>
                      <a:ext cx="1214696" cy="5766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9" name="图片 41"/>
                    <p:cNvPicPr>
                      <a:picLocks noChangeAspect="1"/>
                    </p:cNvPicPr>
                    <p:nvPr/>
                  </p:nvPicPr>
                  <p:blipFill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060579" y="2507083"/>
                      <a:ext cx="1006256" cy="3298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0" name="直接连接符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2614" y="5499677"/>
                      <a:ext cx="1245122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beve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sz="12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pic>
                  <p:nvPicPr>
                    <p:cNvPr id="41" name="Picture 3" descr="http://www.inter3i.com/images/logo/global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713698" y="2950776"/>
                      <a:ext cx="1380009" cy="70232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2" name="直接连接符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91655" y="6133207"/>
                      <a:ext cx="1245122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beve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sz="12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43" name="直接连接符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7124" y="2964239"/>
                      <a:ext cx="12451224" cy="224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beve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sz="12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44" name="直接连接符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37124" y="3597005"/>
                      <a:ext cx="1245122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bevel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sz="12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sp>
                  <p:nvSpPr>
                    <p:cNvPr id="45" name="TextBox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9300" y="3112272"/>
                      <a:ext cx="1612406" cy="3867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微软雅黑" panose="020B0503020204020204" pitchFamily="34" charset="-122"/>
                        </a:rPr>
                        <a:t>数字营销</a:t>
                      </a:r>
                      <a:endParaRPr lang="zh-CN" sz="12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p:txBody>
                </p:sp>
                <p:pic>
                  <p:nvPicPr>
                    <p:cNvPr id="46" name="图片 1"/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575930" y="2533831"/>
                      <a:ext cx="1322508" cy="3814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7" name="图片 3"/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58880" y="2979945"/>
                      <a:ext cx="999070" cy="5587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8" name="图片 4"/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937347" y="3170350"/>
                      <a:ext cx="1469956" cy="3795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9" name="图片 48"/>
                    <p:cNvPicPr>
                      <a:picLocks noChangeAspect="1"/>
                    </p:cNvPicPr>
                    <p:nvPr/>
                  </p:nvPicPr>
                  <p:blipFill>
                    <a:blip r:embed="rId1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21030" y="4849622"/>
                      <a:ext cx="600493" cy="56239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图片 49"/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7722015" y="4874155"/>
                      <a:ext cx="623215" cy="5275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图片 50"/>
                    <p:cNvPicPr>
                      <a:picLocks noChangeAspect="1"/>
                    </p:cNvPicPr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4646850" y="4850544"/>
                      <a:ext cx="639224" cy="5518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图片 51"/>
                    <p:cNvPicPr>
                      <a:picLocks noChangeAspect="1"/>
                    </p:cNvPicPr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484585" y="2511257"/>
                      <a:ext cx="1956737" cy="42381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图片 52"/>
                    <p:cNvPicPr>
                      <a:picLocks noChangeAspect="1"/>
                    </p:cNvPicPr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6165119" y="5684037"/>
                      <a:ext cx="873052" cy="33901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图片 53"/>
                    <p:cNvPicPr>
                      <a:picLocks noChangeAspect="1"/>
                    </p:cNvPicPr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483337" y="5660458"/>
                      <a:ext cx="1072477" cy="41146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图片 55"/>
                    <p:cNvPicPr>
                      <a:picLocks noChangeAspect="1"/>
                    </p:cNvPicPr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4489378" y="5675177"/>
                      <a:ext cx="1154476" cy="4084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图片 56"/>
                    <p:cNvPicPr>
                      <a:picLocks noChangeAspect="1"/>
                    </p:cNvPicPr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9157467" y="4830258"/>
                      <a:ext cx="695016" cy="65092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8" name="图片 57"/>
                    <p:cNvPicPr>
                      <a:picLocks noChangeAspect="1"/>
                    </p:cNvPicPr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2278357" y="1706099"/>
                      <a:ext cx="1883137" cy="5654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图片 58"/>
                    <p:cNvPicPr>
                      <a:picLocks noChangeAspect="1"/>
                    </p:cNvPicPr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1189581" y="2443385"/>
                      <a:ext cx="946654" cy="50092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图片 59"/>
                    <p:cNvPicPr>
                      <a:picLocks noChangeAspect="1"/>
                    </p:cNvPicPr>
                    <p:nvPr/>
                  </p:nvPicPr>
                  <p:blipFill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19262" y="5720485"/>
                      <a:ext cx="378360" cy="3543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图片 60"/>
                    <p:cNvPicPr>
                      <a:picLocks noChangeAspect="1"/>
                    </p:cNvPicPr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6258887" y="6374052"/>
                      <a:ext cx="827469" cy="4215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2" name="图片 61"/>
                    <p:cNvPicPr>
                      <a:picLocks noChangeAspect="1"/>
                    </p:cNvPicPr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5732735" y="1746849"/>
                      <a:ext cx="1141237" cy="48416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3" name="图片 62"/>
                    <p:cNvPicPr>
                      <a:picLocks noChangeAspect="1"/>
                    </p:cNvPicPr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0374700" y="4893536"/>
                      <a:ext cx="876788" cy="4631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4" name="Picture 7" descr="http://photo.ctdj.com.cn/auto_photo/2011/06-24/users_17/DA3E0A7B28376498229E525BBCD70FD3_show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flipV="1">
                      <a:off x="4378618" y="6330311"/>
                      <a:ext cx="1164320" cy="38766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5" name="图片 64"/>
                    <p:cNvPicPr>
                      <a:picLocks noChangeAspect="1"/>
                    </p:cNvPicPr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10420939" y="1869982"/>
                      <a:ext cx="1632874" cy="3351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6" name="图片 65"/>
                    <p:cNvPicPr>
                      <a:picLocks noChangeAspect="1"/>
                    </p:cNvPicPr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7744476" y="3136146"/>
                      <a:ext cx="1586563" cy="45635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7" name="图片 66"/>
                    <p:cNvPicPr>
                      <a:picLocks noChangeAspect="1"/>
                    </p:cNvPicPr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7117267" y="1861608"/>
                      <a:ext cx="1420491" cy="3170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8" name="Picture 59" descr="http://www.ylqczcqm.com/images/5482043-5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92651" y="6347325"/>
                      <a:ext cx="773140" cy="38806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9" name="图片 68"/>
                    <p:cNvPicPr>
                      <a:picLocks noChangeAspect="1"/>
                    </p:cNvPicPr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8905084" y="6405615"/>
                      <a:ext cx="1292573" cy="29204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0" name="图片 69"/>
                    <p:cNvPicPr>
                      <a:picLocks noChangeAspect="1"/>
                    </p:cNvPicPr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9641941" y="3108071"/>
                      <a:ext cx="1111431" cy="4763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" name="图片 70"/>
                    <p:cNvPicPr>
                      <a:picLocks noChangeAspect="1"/>
                    </p:cNvPicPr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10596498" y="6335502"/>
                      <a:ext cx="1309979" cy="4117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3" name="图片 72"/>
                    <p:cNvPicPr>
                      <a:picLocks noChangeAspect="1"/>
                    </p:cNvPicPr>
                    <p:nvPr/>
                  </p:nvPicPr>
                  <p:blipFill>
                    <a:blip r:embed="rId4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864811" y="4919036"/>
                      <a:ext cx="542849" cy="5428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4" name="图片 73"/>
                    <p:cNvPicPr>
                      <a:picLocks noChangeAspect="1"/>
                    </p:cNvPicPr>
                    <p:nvPr/>
                  </p:nvPicPr>
                  <p:blipFill>
                    <a:blip r:embed="rId4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660455" y="4947070"/>
                      <a:ext cx="523101" cy="52310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5" name="图片 74"/>
                    <p:cNvPicPr>
                      <a:picLocks noChangeAspect="1"/>
                    </p:cNvPicPr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11144501" y="3066720"/>
                      <a:ext cx="1290230" cy="48319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6" name="图片 75"/>
                    <p:cNvPicPr>
                      <a:picLocks noChangeAspect="1"/>
                    </p:cNvPicPr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6211804" y="4257830"/>
                      <a:ext cx="715365" cy="4697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图片 76"/>
                    <p:cNvPicPr>
                      <a:picLocks noChangeAspect="1"/>
                    </p:cNvPicPr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4422325" y="3685810"/>
                      <a:ext cx="1511378" cy="39372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" name="直接连接符 22"/>
                  <p:cNvSpPr>
                    <a:spLocks noChangeShapeType="1"/>
                  </p:cNvSpPr>
                  <p:nvPr/>
                </p:nvSpPr>
                <p:spPr bwMode="auto">
                  <a:xfrm>
                    <a:off x="978289" y="5780194"/>
                    <a:ext cx="10726271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>
                        <a:lumMod val="85000"/>
                      </a:schemeClr>
                    </a:solidFill>
                    <a:prstDash val="sysDash"/>
                    <a:bevel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1200"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pic>
                <p:nvPicPr>
                  <p:cNvPr id="10" name="图片 9"/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8958184" y="3476150"/>
                    <a:ext cx="869163" cy="300290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32"/>
                  <p:cNvSpPr>
                    <a:spLocks noChangeArrowheads="1"/>
                  </p:cNvSpPr>
                  <p:nvPr/>
                </p:nvSpPr>
                <p:spPr bwMode="auto">
                  <a:xfrm>
                    <a:off x="628780" y="5909831"/>
                    <a:ext cx="1391092" cy="2743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zh-CN" altLang="en-US" sz="1200" dirty="0"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a:t>时尚产业</a:t>
                    </a:r>
                    <a:endParaRPr lang="zh-CN" sz="1200" dirty="0"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pic>
                <p:nvPicPr>
                  <p:cNvPr id="12" name="图片 11"/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2519812" y="5927270"/>
                    <a:ext cx="900170" cy="348637"/>
                  </a:xfrm>
                  <a:prstGeom prst="rect">
                    <a:avLst/>
                  </a:prstGeom>
                </p:spPr>
              </p:pic>
              <p:pic>
                <p:nvPicPr>
                  <p:cNvPr id="13" name="图片 12"/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257195" y="5837645"/>
                    <a:ext cx="376126" cy="492282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片 13"/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563533" y="5834376"/>
                    <a:ext cx="670997" cy="4464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61546" y="1952619"/>
                  <a:ext cx="565838" cy="495885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1638" y="4861952"/>
                  <a:ext cx="1448746" cy="440199"/>
                </a:xfrm>
                <a:prstGeom prst="rect">
                  <a:avLst/>
                </a:prstGeom>
              </p:spPr>
            </p:pic>
          </p:grpSp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05966" y="3868104"/>
                <a:ext cx="928533" cy="313824"/>
              </a:xfrm>
              <a:prstGeom prst="rect">
                <a:avLst/>
              </a:prstGeom>
            </p:spPr>
          </p:pic>
          <p:pic>
            <p:nvPicPr>
              <p:cNvPr id="79" name="图片 78"/>
              <p:cNvPicPr>
                <a:picLocks noChangeAspect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33633" y="3450563"/>
                <a:ext cx="859611" cy="243861"/>
              </a:xfrm>
              <a:prstGeom prst="rect">
                <a:avLst/>
              </a:prstGeom>
            </p:spPr>
          </p:pic>
          <p:pic>
            <p:nvPicPr>
              <p:cNvPr id="80" name="图片 79"/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97042" y="3434158"/>
                <a:ext cx="888334" cy="303744"/>
              </a:xfrm>
              <a:prstGeom prst="rect">
                <a:avLst/>
              </a:prstGeom>
            </p:spPr>
          </p:pic>
        </p:grp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6781052" y="3476965"/>
              <a:ext cx="767718" cy="252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75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奖励</a:t>
            </a:r>
            <a:r>
              <a:rPr lang="en-US" altLang="zh-CN" dirty="0"/>
              <a:t>&amp;</a:t>
            </a:r>
            <a:r>
              <a:rPr lang="zh-CN" altLang="en-US" dirty="0">
                <a:ea typeface="宋体" panose="02010600030101010101" pitchFamily="2" charset="-122"/>
              </a:rPr>
              <a:t>证书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3" y="1745268"/>
            <a:ext cx="2082442" cy="2653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728" y="1745265"/>
            <a:ext cx="2164689" cy="26536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8" y="1724305"/>
            <a:ext cx="2114343" cy="26740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16" y="1745267"/>
            <a:ext cx="1968837" cy="26536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18460" y="4398645"/>
            <a:ext cx="1969135" cy="721995"/>
          </a:xfrm>
          <a:prstGeom prst="rect">
            <a:avLst/>
          </a:prstGeom>
          <a:solidFill>
            <a:srgbClr val="0092C3"/>
          </a:solidFill>
          <a:ln>
            <a:solidFill>
              <a:srgbClr val="00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4770" lvl="1" indent="0" algn="ctr">
              <a:lnSpc>
                <a:spcPct val="9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2016年中国大数据应用最佳实践案例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54939" y="4398374"/>
            <a:ext cx="2099062" cy="722266"/>
          </a:xfrm>
          <a:prstGeom prst="rect">
            <a:avLst/>
          </a:prstGeom>
          <a:solidFill>
            <a:srgbClr val="0092C3"/>
          </a:solidFill>
          <a:ln>
            <a:solidFill>
              <a:srgbClr val="00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2016年Too100创新型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大数据企业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94728" y="4398910"/>
            <a:ext cx="2164689" cy="722266"/>
          </a:xfrm>
          <a:prstGeom prst="rect">
            <a:avLst/>
          </a:prstGeom>
          <a:solidFill>
            <a:srgbClr val="0092C3"/>
          </a:solidFill>
          <a:ln>
            <a:solidFill>
              <a:srgbClr val="00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华为大数据战略合作伙伴</a:t>
            </a:r>
          </a:p>
        </p:txBody>
      </p:sp>
      <p:sp>
        <p:nvSpPr>
          <p:cNvPr id="13" name="矩形 12"/>
          <p:cNvSpPr/>
          <p:nvPr/>
        </p:nvSpPr>
        <p:spPr>
          <a:xfrm>
            <a:off x="9953150" y="4404640"/>
            <a:ext cx="2005546" cy="716535"/>
          </a:xfrm>
          <a:prstGeom prst="rect">
            <a:avLst/>
          </a:prstGeom>
          <a:solidFill>
            <a:srgbClr val="0092C3"/>
          </a:solidFill>
          <a:ln>
            <a:solidFill>
              <a:srgbClr val="00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2015/2016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CDO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联盟卓越大数据企业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8470" y="4404360"/>
            <a:ext cx="2073910" cy="721995"/>
          </a:xfrm>
          <a:prstGeom prst="rect">
            <a:avLst/>
          </a:prstGeom>
          <a:solidFill>
            <a:srgbClr val="0092C3"/>
          </a:solidFill>
          <a:ln>
            <a:solidFill>
              <a:srgbClr val="00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4770" lvl="1" indent="0" algn="ctr">
              <a:lnSpc>
                <a:spcPct val="9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2015年排名前30位的新经济时代创新企业</a:t>
            </a:r>
          </a:p>
        </p:txBody>
      </p:sp>
    </p:spTree>
    <p:extLst>
      <p:ext uri="{BB962C8B-B14F-4D97-AF65-F5344CB8AC3E}">
        <p14:creationId xmlns:p14="http://schemas.microsoft.com/office/powerpoint/2010/main" val="240716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3.douban.com/view/photo/photo/public/p738677744.jpg"/>
          <p:cNvPicPr>
            <a:picLocks noChangeAspect="1" noChangeArrowheads="1"/>
          </p:cNvPicPr>
          <p:nvPr/>
        </p:nvPicPr>
        <p:blipFill>
          <a:blip r:embed="rId3" cstate="print"/>
          <a:srcRect l="5258" r="-147"/>
          <a:stretch>
            <a:fillRect/>
          </a:stretch>
        </p:blipFill>
        <p:spPr bwMode="auto">
          <a:xfrm>
            <a:off x="6604526" y="1344168"/>
            <a:ext cx="4063474" cy="4417825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51384" y="375131"/>
            <a:ext cx="9512403" cy="416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目录</a:t>
            </a:r>
            <a:endParaRPr lang="zh-CN" altLang="zh-CN" sz="2000" b="1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106572" y="4055963"/>
            <a:ext cx="17483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775520" y="1471557"/>
            <a:ext cx="3948797" cy="4307439"/>
            <a:chOff x="1997822" y="1471557"/>
            <a:chExt cx="3726495" cy="4307439"/>
          </a:xfrm>
        </p:grpSpPr>
        <p:grpSp>
          <p:nvGrpSpPr>
            <p:cNvPr id="38" name="组合 37"/>
            <p:cNvGrpSpPr/>
            <p:nvPr/>
          </p:nvGrpSpPr>
          <p:grpSpPr>
            <a:xfrm>
              <a:off x="1997822" y="1471557"/>
              <a:ext cx="3726239" cy="965161"/>
              <a:chOff x="2366790" y="2553936"/>
              <a:chExt cx="4511251" cy="1095476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/>
            <p:cNvSpPr/>
            <p:nvPr/>
          </p:nvSpPr>
          <p:spPr>
            <a:xfrm>
              <a:off x="2085084" y="1622392"/>
              <a:ext cx="3551160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公司介绍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997822" y="2582543"/>
              <a:ext cx="3726495" cy="965161"/>
              <a:chOff x="2366790" y="2553936"/>
              <a:chExt cx="4511251" cy="109547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1997823" y="3682592"/>
              <a:ext cx="3726410" cy="965161"/>
              <a:chOff x="2366790" y="2553936"/>
              <a:chExt cx="4511251" cy="1095476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1997822" y="4813835"/>
              <a:ext cx="3726325" cy="965161"/>
              <a:chOff x="2366790" y="2553936"/>
              <a:chExt cx="4511251" cy="1095476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2367139" y="2553936"/>
                <a:ext cx="45108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377267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6868209" y="2553936"/>
                <a:ext cx="0" cy="88191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2366790" y="3435845"/>
                <a:ext cx="201622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4746309" y="3435845"/>
                <a:ext cx="2131732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4375569" y="3435286"/>
                <a:ext cx="193973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H="1">
                <a:off x="4557252" y="3433388"/>
                <a:ext cx="193972" cy="214126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矩形 7"/>
            <p:cNvSpPr/>
            <p:nvPr/>
          </p:nvSpPr>
          <p:spPr>
            <a:xfrm>
              <a:off x="2085084" y="2710472"/>
              <a:ext cx="3551160" cy="50783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</a:rPr>
                <a:t>前沿应用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085095" y="3833427"/>
              <a:ext cx="3551159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方案介绍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2085094" y="4938129"/>
              <a:ext cx="3551159" cy="5078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anchor="ctr">
              <a:spAutoFit/>
            </a:bodyPr>
            <a:lstStyle/>
            <a:p>
              <a:pPr marL="34925" fontAlgn="t">
                <a:lnSpc>
                  <a:spcPct val="150000"/>
                </a:lnSpc>
                <a:spcAft>
                  <a:spcPts val="800"/>
                </a:spcAft>
                <a:buSzPct val="100000"/>
              </a:pPr>
              <a:r>
                <a:rPr lang="zh-CN" altLang="en-US" dirty="0">
                  <a:solidFill>
                    <a:srgbClr val="FFFFFF"/>
                  </a:solidFill>
                  <a:cs typeface="Arial" panose="020B0604020202020204" pitchFamily="34" charset="0"/>
                  <a:sym typeface="微软雅黑" pitchFamily="34" charset="-122"/>
                </a:rPr>
                <a:t>服务团队和报价</a:t>
              </a:r>
              <a:endParaRPr lang="en-US" altLang="zh-CN" dirty="0">
                <a:solidFill>
                  <a:srgbClr val="FFFFFF"/>
                </a:solidFill>
                <a:cs typeface="Arial" panose="020B0604020202020204" pitchFamily="34" charset="0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049494"/>
      </p:ext>
    </p:extLst>
  </p:cSld>
  <p:clrMapOvr>
    <a:masterClrMapping/>
  </p:clrMapOvr>
</p:sld>
</file>

<file path=ppt/theme/theme1.xml><?xml version="1.0" encoding="utf-8"?>
<a:theme xmlns:a="http://schemas.openxmlformats.org/drawingml/2006/main" name="1_BSH-Slide">
  <a:themeElements>
    <a:clrScheme name="BSH1 Warm">
      <a:dk1>
        <a:srgbClr val="000000"/>
      </a:dk1>
      <a:lt1>
        <a:srgbClr val="FFFFFF"/>
      </a:lt1>
      <a:dk2>
        <a:srgbClr val="99C8AD"/>
      </a:dk2>
      <a:lt2>
        <a:srgbClr val="E66E0F"/>
      </a:lt2>
      <a:accent1>
        <a:srgbClr val="AA3232"/>
      </a:accent1>
      <a:accent2>
        <a:srgbClr val="96B9DC"/>
      </a:accent2>
      <a:accent3>
        <a:srgbClr val="0050A5"/>
      </a:accent3>
      <a:accent4>
        <a:srgbClr val="F0C896"/>
      </a:accent4>
      <a:accent5>
        <a:srgbClr val="E66E0F"/>
      </a:accent5>
      <a:accent6>
        <a:srgbClr val="99C8AD"/>
      </a:accent6>
      <a:hlink>
        <a:srgbClr val="0050A5"/>
      </a:hlink>
      <a:folHlink>
        <a:srgbClr val="F0C8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99C8AD"/>
        </a:dk2>
        <a:lt2>
          <a:srgbClr val="E66E0F"/>
        </a:lt2>
        <a:accent1>
          <a:srgbClr val="AA3232"/>
        </a:accent1>
        <a:accent2>
          <a:srgbClr val="96B9DC"/>
        </a:accent2>
        <a:accent3>
          <a:srgbClr val="FFFFFF"/>
        </a:accent3>
        <a:accent4>
          <a:srgbClr val="000000"/>
        </a:accent4>
        <a:accent5>
          <a:srgbClr val="D2ADAD"/>
        </a:accent5>
        <a:accent6>
          <a:srgbClr val="87A7C7"/>
        </a:accent6>
        <a:hlink>
          <a:srgbClr val="0050A5"/>
        </a:hlink>
        <a:folHlink>
          <a:srgbClr val="F0C8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CDDCF0"/>
        </a:dk2>
        <a:lt2>
          <a:srgbClr val="999999"/>
        </a:lt2>
        <a:accent1>
          <a:srgbClr val="3273B9"/>
        </a:accent1>
        <a:accent2>
          <a:srgbClr val="96B9DC"/>
        </a:accent2>
        <a:accent3>
          <a:srgbClr val="FFFFFF"/>
        </a:accent3>
        <a:accent4>
          <a:srgbClr val="000000"/>
        </a:accent4>
        <a:accent5>
          <a:srgbClr val="ADBCD9"/>
        </a:accent5>
        <a:accent6>
          <a:srgbClr val="87A7C7"/>
        </a:accent6>
        <a:hlink>
          <a:srgbClr val="0050A5"/>
        </a:hlink>
        <a:folHlink>
          <a:srgbClr val="6496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E6E6E6"/>
        </a:dk2>
        <a:lt2>
          <a:srgbClr val="999999"/>
        </a:lt2>
        <a:accent1>
          <a:srgbClr val="666666"/>
        </a:accent1>
        <a:accent2>
          <a:srgbClr val="B3B3B3"/>
        </a:accent2>
        <a:accent3>
          <a:srgbClr val="FFFFFF"/>
        </a:accent3>
        <a:accent4>
          <a:srgbClr val="000000"/>
        </a:accent4>
        <a:accent5>
          <a:srgbClr val="B8B8B8"/>
        </a:accent5>
        <a:accent6>
          <a:srgbClr val="A2A2A2"/>
        </a:accent6>
        <a:hlink>
          <a:srgbClr val="808080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2156</Words>
  <Application>Microsoft Office PowerPoint</Application>
  <PresentationFormat>宽屏</PresentationFormat>
  <Paragraphs>416</Paragraphs>
  <Slides>33</Slides>
  <Notes>7</Notes>
  <HiddenSlides>0</HiddenSlides>
  <MMClips>2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BMW Type Global Light</vt:lpstr>
      <vt:lpstr>굴림</vt:lpstr>
      <vt:lpstr>等线</vt:lpstr>
      <vt:lpstr>方正风雅宋简体</vt:lpstr>
      <vt:lpstr>宋体</vt:lpstr>
      <vt:lpstr>微软雅黑</vt:lpstr>
      <vt:lpstr>微软雅黑 Light</vt:lpstr>
      <vt:lpstr>Arial</vt:lpstr>
      <vt:lpstr>Calibri</vt:lpstr>
      <vt:lpstr>Rockwell</vt:lpstr>
      <vt:lpstr>Times New Roman</vt:lpstr>
      <vt:lpstr>Wingdings</vt:lpstr>
      <vt:lpstr>1_BSH-Slide</vt:lpstr>
      <vt:lpstr>Worksheet</vt:lpstr>
      <vt:lpstr>博西家电2017年数据监测、分析服务和预警处理系统建设方案 V1.0</vt:lpstr>
      <vt:lpstr>PowerPoint 演示文稿</vt:lpstr>
      <vt:lpstr>PowerPoint 演示文稿</vt:lpstr>
      <vt:lpstr>北京博晓通科技有限公司:  社交和电商大数据监测、分析和解决方案专家</vt:lpstr>
      <vt:lpstr>博晓通提供的社交和电商数据，及分析处理能力帮助直接客户或合作伙伴提升行业效率。</vt:lpstr>
      <vt:lpstr>博晓通为追求客户成功建立了一个专注且专业的团队 </vt:lpstr>
      <vt:lpstr>标杆性客户证明博晓通的创新能力、服务能力和产品价值</vt:lpstr>
      <vt:lpstr>奖励&amp;证书</vt:lpstr>
      <vt:lpstr>PowerPoint 演示文稿</vt:lpstr>
      <vt:lpstr>PowerPoint 演示文稿</vt:lpstr>
      <vt:lpstr>博晓通社交和电商大数据监测、分析的6大应用场景</vt:lpstr>
      <vt:lpstr>案例: 口碑与销量之间的影响关系分析</vt:lpstr>
      <vt:lpstr>案例: 为产品创新，筛选技术极客，建立在线社区</vt:lpstr>
      <vt:lpstr>竞品对比分析：不同平台家电产品的促销规律和价格段研究</vt:lpstr>
      <vt:lpstr>竞品对比分析：</vt:lpstr>
      <vt:lpstr>竞品对比分析：</vt:lpstr>
      <vt:lpstr>家电竞品的社交和电商数据应用对标分析</vt:lpstr>
      <vt:lpstr>PowerPoint 演示文稿</vt:lpstr>
      <vt:lpstr>业务需求理解</vt:lpstr>
      <vt:lpstr>2017年博西家电数据监测、分析服务和预警处理系统的外部架构图</vt:lpstr>
      <vt:lpstr>连通博晓通预警系统与global 系统，完成数据集中的方式建议：</vt:lpstr>
      <vt:lpstr>预警客服系统内部架构</vt:lpstr>
      <vt:lpstr>系统介绍——已经实现的标准功能</vt:lpstr>
      <vt:lpstr>系统介绍——需要定制开发的功能</vt:lpstr>
      <vt:lpstr>其他技术和产品优势</vt:lpstr>
      <vt:lpstr>电商和社交数据的分布式采集软件 （视频）</vt:lpstr>
      <vt:lpstr>完整精细的数据字段</vt:lpstr>
      <vt:lpstr>社交媒体传播趋势的可视化分析 (username: lux_i 视频)</vt:lpstr>
      <vt:lpstr>PowerPoint 演示文稿</vt:lpstr>
      <vt:lpstr>人工服务的团队结构</vt:lpstr>
      <vt:lpstr>数据监测和分析服务团队成员介绍</vt:lpstr>
      <vt:lpstr>报价单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inter3i-ops</dc:creator>
  <cp:lastModifiedBy>boxiaotong</cp:lastModifiedBy>
  <cp:revision>99</cp:revision>
  <dcterms:created xsi:type="dcterms:W3CDTF">2015-12-15T03:00:59Z</dcterms:created>
  <dcterms:modified xsi:type="dcterms:W3CDTF">2016-12-14T04:18:29Z</dcterms:modified>
</cp:coreProperties>
</file>